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  <p:sldId id="260" r:id="rId4"/>
    <p:sldId id="261" r:id="rId5"/>
    <p:sldId id="263" r:id="rId6"/>
    <p:sldId id="262" r:id="rId7"/>
    <p:sldId id="264" r:id="rId8"/>
    <p:sldId id="282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84" r:id="rId18"/>
    <p:sldId id="273" r:id="rId19"/>
    <p:sldId id="274" r:id="rId20"/>
    <p:sldId id="275" r:id="rId21"/>
    <p:sldId id="276" r:id="rId22"/>
    <p:sldId id="277" r:id="rId23"/>
    <p:sldId id="278" r:id="rId24"/>
    <p:sldId id="283" r:id="rId25"/>
    <p:sldId id="279" r:id="rId26"/>
    <p:sldId id="280" r:id="rId27"/>
    <p:sldId id="281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21" autoAdjust="0"/>
    <p:restoredTop sz="94660"/>
  </p:normalViewPr>
  <p:slideViewPr>
    <p:cSldViewPr>
      <p:cViewPr varScale="1">
        <p:scale>
          <a:sx n="110" d="100"/>
          <a:sy n="110" d="100"/>
        </p:scale>
        <p:origin x="-165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3D15CA-DC3D-4DF7-A26E-10D5990C6E67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1436B6-6F9E-40DF-B15B-9C299A2C991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3D15CA-DC3D-4DF7-A26E-10D5990C6E67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1436B6-6F9E-40DF-B15B-9C299A2C99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3D15CA-DC3D-4DF7-A26E-10D5990C6E67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1436B6-6F9E-40DF-B15B-9C299A2C99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3D15CA-DC3D-4DF7-A26E-10D5990C6E67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1436B6-6F9E-40DF-B15B-9C299A2C99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3D15CA-DC3D-4DF7-A26E-10D5990C6E67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1436B6-6F9E-40DF-B15B-9C299A2C991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3D15CA-DC3D-4DF7-A26E-10D5990C6E67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1436B6-6F9E-40DF-B15B-9C299A2C99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3D15CA-DC3D-4DF7-A26E-10D5990C6E67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1436B6-6F9E-40DF-B15B-9C299A2C99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3D15CA-DC3D-4DF7-A26E-10D5990C6E67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1436B6-6F9E-40DF-B15B-9C299A2C99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3D15CA-DC3D-4DF7-A26E-10D5990C6E67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1436B6-6F9E-40DF-B15B-9C299A2C991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3D15CA-DC3D-4DF7-A26E-10D5990C6E67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1436B6-6F9E-40DF-B15B-9C299A2C99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3D15CA-DC3D-4DF7-A26E-10D5990C6E67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1436B6-6F9E-40DF-B15B-9C299A2C991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473D15CA-DC3D-4DF7-A26E-10D5990C6E67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31436B6-6F9E-40DF-B15B-9C299A2C991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47800" y="1295400"/>
            <a:ext cx="7406640" cy="1472184"/>
          </a:xfrm>
        </p:spPr>
        <p:txBody>
          <a:bodyPr>
            <a:normAutofit/>
          </a:bodyPr>
          <a:lstStyle/>
          <a:p>
            <a:pPr algn="ctr"/>
            <a:r>
              <a:rPr lang="sr-Cyrl-RS" sz="4400" dirty="0" smtClean="0">
                <a:latin typeface="Times New Roman" pitchFamily="18" charset="0"/>
                <a:cs typeface="Times New Roman" pitchFamily="18" charset="0"/>
              </a:rPr>
              <a:t>Прва књига о царевима</a:t>
            </a:r>
            <a:endParaRPr lang="en-US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14800"/>
            <a:ext cx="7406640" cy="1752600"/>
          </a:xfrm>
        </p:spPr>
        <p:txBody>
          <a:bodyPr>
            <a:normAutofit/>
          </a:bodyPr>
          <a:lstStyle/>
          <a:p>
            <a:pPr algn="ctr"/>
            <a:r>
              <a:rPr lang="sr-Cyrl-R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Старозаветна </a:t>
            </a:r>
            <a:r>
              <a:rPr lang="sr-Cyrl-BA" sz="2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историја</a:t>
            </a:r>
            <a:r>
              <a:rPr lang="de-DE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de-DE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Cyrl-R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вежбе -</a:t>
            </a:r>
            <a:br>
              <a:rPr lang="sr-Cyrl-R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Cyrl-R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sr-Cyrl-R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Cyrl-R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асистент Ненад Божовић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 Глава 8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457200"/>
            <a:ext cx="7620000" cy="6400800"/>
          </a:xfrm>
        </p:spPr>
        <p:txBody>
          <a:bodyPr>
            <a:noAutofit/>
          </a:bodyPr>
          <a:lstStyle/>
          <a:p>
            <a:pPr algn="ctr">
              <a:buNone/>
            </a:pPr>
            <a:endParaRPr lang="sr-Cyrl-RS" sz="1600" dirty="0" smtClean="0">
              <a:latin typeface="Corbel" pitchFamily="34" charset="0"/>
            </a:endParaRPr>
          </a:p>
          <a:p>
            <a:pPr algn="ctr">
              <a:buNone/>
            </a:pPr>
            <a:r>
              <a:rPr lang="en-US" sz="2200" b="1" dirty="0" err="1" smtClean="0">
                <a:latin typeface="Corbel" pitchFamily="34" charset="0"/>
              </a:rPr>
              <a:t>Свечаност</a:t>
            </a:r>
            <a:r>
              <a:rPr lang="en-US" sz="2200" b="1" dirty="0" smtClean="0">
                <a:latin typeface="Corbel" pitchFamily="34" charset="0"/>
              </a:rPr>
              <a:t> </a:t>
            </a:r>
            <a:r>
              <a:rPr lang="en-US" sz="2200" b="1" dirty="0" err="1" smtClean="0">
                <a:latin typeface="Corbel" pitchFamily="34" charset="0"/>
              </a:rPr>
              <a:t>преноса</a:t>
            </a:r>
            <a:r>
              <a:rPr lang="en-US" sz="2200" b="1" dirty="0" smtClean="0">
                <a:latin typeface="Corbel" pitchFamily="34" charset="0"/>
              </a:rPr>
              <a:t> </a:t>
            </a:r>
            <a:r>
              <a:rPr lang="en-US" sz="2200" b="1" dirty="0" err="1" smtClean="0">
                <a:latin typeface="Corbel" pitchFamily="34" charset="0"/>
              </a:rPr>
              <a:t>Ковчега</a:t>
            </a:r>
            <a:endParaRPr lang="sr-Cyrl-RS" sz="2200" b="1" dirty="0" smtClean="0">
              <a:latin typeface="Corbel" pitchFamily="34" charset="0"/>
            </a:endParaRPr>
          </a:p>
          <a:p>
            <a:pPr algn="ctr">
              <a:buNone/>
            </a:pPr>
            <a:endParaRPr lang="en-US" sz="2200" dirty="0" smtClean="0">
              <a:latin typeface="Corbel" pitchFamily="34" charset="0"/>
            </a:endParaRPr>
          </a:p>
          <a:p>
            <a:r>
              <a:rPr lang="en-US" sz="2200" dirty="0" err="1" smtClean="0">
                <a:latin typeface="Corbel" pitchFamily="34" charset="0"/>
              </a:rPr>
              <a:t>Окупљање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старешина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израиљских</a:t>
            </a:r>
            <a:r>
              <a:rPr lang="en-US" sz="2200" dirty="0" smtClean="0">
                <a:latin typeface="Corbel" pitchFamily="34" charset="0"/>
              </a:rPr>
              <a:t> и </a:t>
            </a:r>
            <a:r>
              <a:rPr lang="en-US" sz="2200" dirty="0" err="1" smtClean="0">
                <a:latin typeface="Corbel" pitchFamily="34" charset="0"/>
              </a:rPr>
              <a:t>главара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племенских</a:t>
            </a:r>
            <a:r>
              <a:rPr lang="en-US" sz="2200" dirty="0" smtClean="0">
                <a:latin typeface="Corbel" pitchFamily="34" charset="0"/>
              </a:rPr>
              <a:t> у </a:t>
            </a:r>
            <a:r>
              <a:rPr lang="en-US" sz="2200" dirty="0" err="1" smtClean="0">
                <a:latin typeface="Corbel" pitchFamily="34" charset="0"/>
              </a:rPr>
              <a:t>Јерусалим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на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свечаност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преноса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Ковчега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завета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из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града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Давидова</a:t>
            </a:r>
            <a:r>
              <a:rPr lang="en-US" sz="2200" dirty="0" smtClean="0">
                <a:latin typeface="Corbel" pitchFamily="34" charset="0"/>
              </a:rPr>
              <a:t> (</a:t>
            </a:r>
            <a:r>
              <a:rPr lang="en-US" sz="2200" dirty="0" err="1" smtClean="0">
                <a:latin typeface="Corbel" pitchFamily="34" charset="0"/>
              </a:rPr>
              <a:t>Сион</a:t>
            </a:r>
            <a:r>
              <a:rPr lang="en-US" sz="2200" dirty="0" smtClean="0">
                <a:latin typeface="Corbel" pitchFamily="34" charset="0"/>
              </a:rPr>
              <a:t>) у </a:t>
            </a:r>
            <a:r>
              <a:rPr lang="en-US" sz="2200" dirty="0" err="1" smtClean="0">
                <a:latin typeface="Corbel" pitchFamily="34" charset="0"/>
              </a:rPr>
              <a:t>новоизграђени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Јерусалимски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храм</a:t>
            </a:r>
            <a:endParaRPr lang="en-US" sz="2200" dirty="0" smtClean="0">
              <a:latin typeface="Corbel" pitchFamily="34" charset="0"/>
            </a:endParaRPr>
          </a:p>
          <a:p>
            <a:r>
              <a:rPr lang="en-US" sz="2200" dirty="0" err="1" smtClean="0">
                <a:latin typeface="Corbel" pitchFamily="34" charset="0"/>
              </a:rPr>
              <a:t>после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преноса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приношење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обилних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жртви</a:t>
            </a:r>
            <a:r>
              <a:rPr lang="en-US" sz="2200" dirty="0" smtClean="0">
                <a:latin typeface="Corbel" pitchFamily="34" charset="0"/>
              </a:rPr>
              <a:t> („</a:t>
            </a:r>
            <a:r>
              <a:rPr lang="en-US" sz="2200" dirty="0" err="1" smtClean="0">
                <a:latin typeface="Corbel" pitchFamily="34" charset="0"/>
              </a:rPr>
              <a:t>толико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да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се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не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могаше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избројати</a:t>
            </a:r>
            <a:r>
              <a:rPr lang="en-US" sz="2200" dirty="0" smtClean="0">
                <a:latin typeface="Corbel" pitchFamily="34" charset="0"/>
              </a:rPr>
              <a:t>“)</a:t>
            </a:r>
          </a:p>
          <a:p>
            <a:r>
              <a:rPr lang="en-US" sz="2200" dirty="0" err="1" smtClean="0">
                <a:latin typeface="Corbel" pitchFamily="34" charset="0"/>
              </a:rPr>
              <a:t>ст</a:t>
            </a:r>
            <a:r>
              <a:rPr lang="en-US" sz="2200" dirty="0" smtClean="0">
                <a:latin typeface="Corbel" pitchFamily="34" charset="0"/>
              </a:rPr>
              <a:t>. 9: „У </a:t>
            </a:r>
            <a:r>
              <a:rPr lang="en-US" sz="2200" dirty="0" err="1" smtClean="0">
                <a:latin typeface="Corbel" pitchFamily="34" charset="0"/>
              </a:rPr>
              <a:t>Ковчегу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не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беше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ништа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осим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две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плоче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камене</a:t>
            </a:r>
            <a:r>
              <a:rPr lang="en-US" sz="2200" dirty="0" smtClean="0">
                <a:latin typeface="Corbel" pitchFamily="34" charset="0"/>
              </a:rPr>
              <a:t>, </a:t>
            </a:r>
            <a:r>
              <a:rPr lang="en-US" sz="2200" dirty="0" err="1" smtClean="0">
                <a:latin typeface="Corbel" pitchFamily="34" charset="0"/>
              </a:rPr>
              <a:t>које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метну</a:t>
            </a:r>
            <a:r>
              <a:rPr lang="en-US" sz="2200" dirty="0" smtClean="0">
                <a:latin typeface="Corbel" pitchFamily="34" charset="0"/>
              </a:rPr>
              <a:t> у њ </a:t>
            </a:r>
            <a:r>
              <a:rPr lang="en-US" sz="2200" dirty="0" err="1" smtClean="0">
                <a:latin typeface="Corbel" pitchFamily="34" charset="0"/>
              </a:rPr>
              <a:t>Мојсије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на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Хориву</a:t>
            </a:r>
            <a:r>
              <a:rPr lang="en-US" sz="2200" dirty="0" smtClean="0">
                <a:latin typeface="Corbel" pitchFamily="34" charset="0"/>
              </a:rPr>
              <a:t>, </a:t>
            </a:r>
            <a:r>
              <a:rPr lang="en-US" sz="2200" dirty="0" err="1" smtClean="0">
                <a:latin typeface="Corbel" pitchFamily="34" charset="0"/>
              </a:rPr>
              <a:t>кад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Господ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учини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завет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са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синовима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Израиљевијем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пошто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изидоше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из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земље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Мисирске</a:t>
            </a:r>
            <a:r>
              <a:rPr lang="en-US" sz="2200" dirty="0" smtClean="0">
                <a:latin typeface="Corbel" pitchFamily="34" charset="0"/>
              </a:rPr>
              <a:t>“</a:t>
            </a:r>
          </a:p>
          <a:p>
            <a:r>
              <a:rPr lang="en-US" sz="2200" dirty="0" err="1" smtClean="0">
                <a:latin typeface="Corbel" pitchFamily="34" charset="0"/>
              </a:rPr>
              <a:t>ст</a:t>
            </a:r>
            <a:r>
              <a:rPr lang="en-US" sz="2200" dirty="0" smtClean="0">
                <a:latin typeface="Corbel" pitchFamily="34" charset="0"/>
              </a:rPr>
              <a:t>. 10:</a:t>
            </a:r>
            <a:r>
              <a:rPr lang="en-US" sz="2200" i="1" dirty="0" smtClean="0">
                <a:latin typeface="Corbel" pitchFamily="34" charset="0"/>
              </a:rPr>
              <a:t> „А </a:t>
            </a:r>
            <a:r>
              <a:rPr lang="en-US" sz="2200" i="1" dirty="0" err="1" smtClean="0">
                <a:latin typeface="Corbel" pitchFamily="34" charset="0"/>
              </a:rPr>
              <a:t>кад</a:t>
            </a:r>
            <a:r>
              <a:rPr lang="en-US" sz="2200" i="1" dirty="0" smtClean="0">
                <a:latin typeface="Corbel" pitchFamily="34" charset="0"/>
              </a:rPr>
              <a:t> </a:t>
            </a:r>
            <a:r>
              <a:rPr lang="en-US" sz="2200" i="1" dirty="0" err="1" smtClean="0">
                <a:latin typeface="Corbel" pitchFamily="34" charset="0"/>
              </a:rPr>
              <a:t>свештеници</a:t>
            </a:r>
            <a:r>
              <a:rPr lang="en-US" sz="2200" i="1" dirty="0" smtClean="0">
                <a:latin typeface="Corbel" pitchFamily="34" charset="0"/>
              </a:rPr>
              <a:t> </a:t>
            </a:r>
            <a:r>
              <a:rPr lang="en-US" sz="2200" i="1" dirty="0" err="1" smtClean="0">
                <a:latin typeface="Corbel" pitchFamily="34" charset="0"/>
              </a:rPr>
              <a:t>изиђоше</a:t>
            </a:r>
            <a:r>
              <a:rPr lang="en-US" sz="2200" i="1" dirty="0" smtClean="0">
                <a:latin typeface="Corbel" pitchFamily="34" charset="0"/>
              </a:rPr>
              <a:t> </a:t>
            </a:r>
            <a:r>
              <a:rPr lang="en-US" sz="2200" i="1" dirty="0" err="1" smtClean="0">
                <a:latin typeface="Corbel" pitchFamily="34" charset="0"/>
              </a:rPr>
              <a:t>из</a:t>
            </a:r>
            <a:r>
              <a:rPr lang="en-US" sz="2200" i="1" dirty="0" smtClean="0">
                <a:latin typeface="Corbel" pitchFamily="34" charset="0"/>
              </a:rPr>
              <a:t> </a:t>
            </a:r>
            <a:r>
              <a:rPr lang="en-US" sz="2200" i="1" dirty="0" err="1" smtClean="0">
                <a:latin typeface="Corbel" pitchFamily="34" charset="0"/>
              </a:rPr>
              <a:t>светиње</a:t>
            </a:r>
            <a:r>
              <a:rPr lang="en-US" sz="2200" i="1" dirty="0" smtClean="0">
                <a:latin typeface="Corbel" pitchFamily="34" charset="0"/>
              </a:rPr>
              <a:t>, </a:t>
            </a:r>
            <a:r>
              <a:rPr lang="en-US" sz="2200" i="1" dirty="0" err="1" smtClean="0">
                <a:latin typeface="Corbel" pitchFamily="34" charset="0"/>
              </a:rPr>
              <a:t>облак</a:t>
            </a:r>
            <a:r>
              <a:rPr lang="en-US" sz="2200" i="1" dirty="0" smtClean="0">
                <a:latin typeface="Corbel" pitchFamily="34" charset="0"/>
              </a:rPr>
              <a:t> </a:t>
            </a:r>
            <a:r>
              <a:rPr lang="en-US" sz="2200" i="1" dirty="0" err="1" smtClean="0">
                <a:latin typeface="Corbel" pitchFamily="34" charset="0"/>
              </a:rPr>
              <a:t>напуни</a:t>
            </a:r>
            <a:r>
              <a:rPr lang="en-US" sz="2200" i="1" dirty="0" smtClean="0">
                <a:latin typeface="Corbel" pitchFamily="34" charset="0"/>
              </a:rPr>
              <a:t> </a:t>
            </a:r>
            <a:r>
              <a:rPr lang="en-US" sz="2200" i="1" dirty="0" err="1" smtClean="0">
                <a:latin typeface="Corbel" pitchFamily="34" charset="0"/>
              </a:rPr>
              <a:t>дом</a:t>
            </a:r>
            <a:r>
              <a:rPr lang="en-US" sz="2200" i="1" dirty="0" smtClean="0">
                <a:latin typeface="Corbel" pitchFamily="34" charset="0"/>
              </a:rPr>
              <a:t> </a:t>
            </a:r>
            <a:r>
              <a:rPr lang="en-US" sz="2200" i="1" dirty="0" err="1" smtClean="0">
                <a:latin typeface="Corbel" pitchFamily="34" charset="0"/>
              </a:rPr>
              <a:t>Господњи</a:t>
            </a:r>
            <a:r>
              <a:rPr lang="en-US" sz="2200" i="1" dirty="0" smtClean="0">
                <a:latin typeface="Corbel" pitchFamily="34" charset="0"/>
              </a:rPr>
              <a:t>“</a:t>
            </a:r>
            <a:endParaRPr lang="en-US" sz="2200" dirty="0" smtClean="0">
              <a:latin typeface="Corbel" pitchFamily="34" charset="0"/>
            </a:endParaRPr>
          </a:p>
          <a:p>
            <a:r>
              <a:rPr lang="en-US" sz="2200" dirty="0" err="1" smtClean="0">
                <a:latin typeface="Corbel" pitchFamily="34" charset="0"/>
              </a:rPr>
              <a:t>ст</a:t>
            </a:r>
            <a:r>
              <a:rPr lang="en-US" sz="2200" dirty="0" smtClean="0">
                <a:latin typeface="Corbel" pitchFamily="34" charset="0"/>
              </a:rPr>
              <a:t>. 15-61: </a:t>
            </a:r>
            <a:r>
              <a:rPr lang="en-US" sz="2200" dirty="0" err="1" smtClean="0">
                <a:latin typeface="Corbel" pitchFamily="34" charset="0"/>
              </a:rPr>
              <a:t>Молитва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Соломонова</a:t>
            </a:r>
            <a:endParaRPr lang="en-US" sz="2200" dirty="0" smtClean="0">
              <a:latin typeface="Corbel" pitchFamily="34" charset="0"/>
            </a:endParaRPr>
          </a:p>
          <a:p>
            <a:r>
              <a:rPr lang="en-US" sz="2200" dirty="0" err="1" smtClean="0">
                <a:latin typeface="Corbel" pitchFamily="34" charset="0"/>
              </a:rPr>
              <a:t>ст</a:t>
            </a:r>
            <a:r>
              <a:rPr lang="en-US" sz="2200" dirty="0" smtClean="0">
                <a:latin typeface="Corbel" pitchFamily="34" charset="0"/>
              </a:rPr>
              <a:t>. 62-66: </a:t>
            </a:r>
            <a:r>
              <a:rPr lang="en-US" sz="2200" dirty="0" err="1" smtClean="0">
                <a:latin typeface="Corbel" pitchFamily="34" charset="0"/>
              </a:rPr>
              <a:t>Соломон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приноси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жртву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захвалну</a:t>
            </a:r>
            <a:r>
              <a:rPr lang="en-US" sz="2200" dirty="0" smtClean="0">
                <a:latin typeface="Corbel" pitchFamily="34" charset="0"/>
              </a:rPr>
              <a:t> и </a:t>
            </a:r>
            <a:r>
              <a:rPr lang="en-US" sz="2200" dirty="0" err="1" smtClean="0">
                <a:latin typeface="Corbel" pitchFamily="34" charset="0"/>
              </a:rPr>
              <a:t>благосиља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народ</a:t>
            </a:r>
            <a:endParaRPr lang="en-US" sz="2200" dirty="0" smtClean="0">
              <a:latin typeface="Corbel" pitchFamily="34" charset="0"/>
            </a:endParaRPr>
          </a:p>
          <a:p>
            <a:pPr>
              <a:buNone/>
            </a:pPr>
            <a:endParaRPr lang="en-US" sz="2000" dirty="0" smtClean="0">
              <a:latin typeface="Corbel" pitchFamily="34" charset="0"/>
            </a:endParaRPr>
          </a:p>
          <a:p>
            <a:endParaRPr lang="en-US" sz="1600" dirty="0" smtClean="0">
              <a:latin typeface="Corbel" pitchFamily="34" charset="0"/>
            </a:endParaRPr>
          </a:p>
          <a:p>
            <a:pPr algn="ctr">
              <a:buNone/>
            </a:pPr>
            <a:endParaRPr lang="en-US" sz="1600" dirty="0"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 Глава 9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457200"/>
            <a:ext cx="7620000" cy="6400800"/>
          </a:xfrm>
        </p:spPr>
        <p:txBody>
          <a:bodyPr>
            <a:noAutofit/>
          </a:bodyPr>
          <a:lstStyle/>
          <a:p>
            <a:pPr algn="ctr">
              <a:buNone/>
            </a:pPr>
            <a:endParaRPr lang="sr-Cyrl-RS" sz="1700" b="1" dirty="0" smtClean="0">
              <a:latin typeface="Corbel" pitchFamily="34" charset="0"/>
            </a:endParaRPr>
          </a:p>
          <a:p>
            <a:pPr algn="ctr"/>
            <a:endParaRPr lang="sr-Cyrl-RS" sz="1800" dirty="0" smtClean="0"/>
          </a:p>
          <a:p>
            <a:r>
              <a:rPr lang="en-US" sz="2400" dirty="0" err="1" smtClean="0">
                <a:latin typeface="Corbel" pitchFamily="34" charset="0"/>
              </a:rPr>
              <a:t>Господ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јавља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Соломону</a:t>
            </a:r>
            <a:r>
              <a:rPr lang="en-US" sz="2400" dirty="0" smtClean="0">
                <a:latin typeface="Corbel" pitchFamily="34" charset="0"/>
              </a:rPr>
              <a:t> и </a:t>
            </a:r>
            <a:r>
              <a:rPr lang="en-US" sz="2400" dirty="0" err="1" smtClean="0">
                <a:latin typeface="Corbel" pitchFamily="34" charset="0"/>
              </a:rPr>
              <a:t>говори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да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ће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бити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уз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њега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као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уз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Давида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уколико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слуша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Закон</a:t>
            </a:r>
            <a:r>
              <a:rPr lang="en-US" sz="2400" dirty="0" smtClean="0">
                <a:latin typeface="Corbel" pitchFamily="34" charset="0"/>
              </a:rPr>
              <a:t>, и </a:t>
            </a:r>
            <a:r>
              <a:rPr lang="en-US" sz="2400" dirty="0" err="1" smtClean="0">
                <a:latin typeface="Corbel" pitchFamily="34" charset="0"/>
              </a:rPr>
              <a:t>да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ће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утврдити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царство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на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њему</a:t>
            </a:r>
            <a:r>
              <a:rPr lang="en-US" sz="2400" dirty="0" smtClean="0">
                <a:latin typeface="Corbel" pitchFamily="34" charset="0"/>
              </a:rPr>
              <a:t>, а </a:t>
            </a:r>
            <a:r>
              <a:rPr lang="en-US" sz="2400" dirty="0" err="1" smtClean="0">
                <a:latin typeface="Corbel" pitchFamily="34" charset="0"/>
              </a:rPr>
              <a:t>ако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не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буде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веран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Закону</a:t>
            </a:r>
            <a:r>
              <a:rPr lang="en-US" sz="2400" dirty="0" smtClean="0">
                <a:latin typeface="Corbel" pitchFamily="34" charset="0"/>
              </a:rPr>
              <a:t>, </a:t>
            </a:r>
            <a:r>
              <a:rPr lang="en-US" sz="2400" dirty="0" err="1" smtClean="0">
                <a:latin typeface="Corbel" pitchFamily="34" charset="0"/>
              </a:rPr>
              <a:t>да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ће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Израиљ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истребити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земље</a:t>
            </a:r>
            <a:endParaRPr lang="en-US" sz="2400" dirty="0" smtClean="0">
              <a:latin typeface="Corbel" pitchFamily="34" charset="0"/>
            </a:endParaRPr>
          </a:p>
          <a:p>
            <a:r>
              <a:rPr lang="en-US" sz="2400" dirty="0" err="1" smtClean="0">
                <a:latin typeface="Corbel" pitchFamily="34" charset="0"/>
              </a:rPr>
              <a:t>Фараон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осваја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Гезер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од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Хананеја</a:t>
            </a:r>
            <a:r>
              <a:rPr lang="en-US" sz="2400" dirty="0" smtClean="0">
                <a:latin typeface="Corbel" pitchFamily="34" charset="0"/>
              </a:rPr>
              <a:t> и </a:t>
            </a:r>
            <a:r>
              <a:rPr lang="en-US" sz="2400" dirty="0" err="1" smtClean="0">
                <a:latin typeface="Corbel" pitchFamily="34" charset="0"/>
              </a:rPr>
              <a:t>даје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као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мираз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својој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ћерки</a:t>
            </a:r>
            <a:r>
              <a:rPr lang="en-US" sz="2400" dirty="0" smtClean="0">
                <a:latin typeface="Corbel" pitchFamily="34" charset="0"/>
              </a:rPr>
              <a:t>, </a:t>
            </a:r>
            <a:r>
              <a:rPr lang="en-US" sz="2400" dirty="0" err="1" smtClean="0">
                <a:latin typeface="Corbel" pitchFamily="34" charset="0"/>
              </a:rPr>
              <a:t>Соломоновој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жени</a:t>
            </a:r>
            <a:endParaRPr lang="en-US" sz="2400" dirty="0" smtClean="0">
              <a:latin typeface="Corbel" pitchFamily="34" charset="0"/>
            </a:endParaRPr>
          </a:p>
          <a:p>
            <a:r>
              <a:rPr lang="en-US" sz="2400" dirty="0" err="1" smtClean="0">
                <a:latin typeface="Corbel" pitchFamily="34" charset="0"/>
              </a:rPr>
              <a:t>Соломон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обнавља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b="1" dirty="0" err="1" smtClean="0">
                <a:latin typeface="Corbel" pitchFamily="34" charset="0"/>
              </a:rPr>
              <a:t>Гезер</a:t>
            </a:r>
            <a:r>
              <a:rPr lang="en-US" sz="2400" dirty="0" smtClean="0">
                <a:latin typeface="Corbel" pitchFamily="34" charset="0"/>
              </a:rPr>
              <a:t> и </a:t>
            </a:r>
            <a:r>
              <a:rPr lang="en-US" sz="2400" dirty="0" err="1" smtClean="0">
                <a:latin typeface="Corbel" pitchFamily="34" charset="0"/>
              </a:rPr>
              <a:t>Вет-Орон</a:t>
            </a:r>
            <a:endParaRPr lang="en-US" sz="2400" dirty="0" smtClean="0">
              <a:latin typeface="Corbel" pitchFamily="34" charset="0"/>
            </a:endParaRPr>
          </a:p>
          <a:p>
            <a:r>
              <a:rPr lang="en-US" sz="2400" dirty="0" err="1" smtClean="0">
                <a:latin typeface="Corbel" pitchFamily="34" charset="0"/>
              </a:rPr>
              <a:t>освајање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свих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преосталих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насеобина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хананских</a:t>
            </a:r>
            <a:r>
              <a:rPr lang="en-US" sz="2400" dirty="0" smtClean="0">
                <a:latin typeface="Corbel" pitchFamily="34" charset="0"/>
              </a:rPr>
              <a:t> и </a:t>
            </a:r>
            <a:r>
              <a:rPr lang="en-US" sz="2400" dirty="0" err="1" smtClean="0">
                <a:latin typeface="Corbel" pitchFamily="34" charset="0"/>
              </a:rPr>
              <a:t>поробљавање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свих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Амореја</a:t>
            </a:r>
            <a:r>
              <a:rPr lang="en-US" sz="2400" dirty="0" smtClean="0">
                <a:latin typeface="Corbel" pitchFamily="34" charset="0"/>
              </a:rPr>
              <a:t>, </a:t>
            </a:r>
            <a:r>
              <a:rPr lang="en-US" sz="2400" dirty="0" err="1" smtClean="0">
                <a:latin typeface="Corbel" pitchFamily="34" charset="0"/>
              </a:rPr>
              <a:t>Хетеја</a:t>
            </a:r>
            <a:r>
              <a:rPr lang="en-US" sz="2400" dirty="0" smtClean="0">
                <a:latin typeface="Corbel" pitchFamily="34" charset="0"/>
              </a:rPr>
              <a:t>, </a:t>
            </a:r>
            <a:r>
              <a:rPr lang="en-US" sz="2400" dirty="0" err="1" smtClean="0">
                <a:latin typeface="Corbel" pitchFamily="34" charset="0"/>
              </a:rPr>
              <a:t>Ферезеја</a:t>
            </a:r>
            <a:r>
              <a:rPr lang="en-US" sz="2400" dirty="0" smtClean="0">
                <a:latin typeface="Corbel" pitchFamily="34" charset="0"/>
              </a:rPr>
              <a:t> и </a:t>
            </a:r>
            <a:r>
              <a:rPr lang="en-US" sz="2400" dirty="0" err="1" smtClean="0">
                <a:latin typeface="Corbel" pitchFamily="34" charset="0"/>
              </a:rPr>
              <a:t>Јевусеја</a:t>
            </a:r>
            <a:endParaRPr lang="en-US" sz="2400" dirty="0" smtClean="0">
              <a:latin typeface="Corbel" pitchFamily="34" charset="0"/>
            </a:endParaRPr>
          </a:p>
          <a:p>
            <a:r>
              <a:rPr lang="en-US" sz="2400" dirty="0" err="1" smtClean="0">
                <a:latin typeface="Corbel" pitchFamily="34" charset="0"/>
              </a:rPr>
              <a:t>установљење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поморске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силе</a:t>
            </a:r>
            <a:r>
              <a:rPr lang="en-US" sz="2400" dirty="0" smtClean="0">
                <a:latin typeface="Corbel" pitchFamily="34" charset="0"/>
              </a:rPr>
              <a:t>: </a:t>
            </a:r>
            <a:r>
              <a:rPr lang="en-US" sz="2400" dirty="0" err="1" smtClean="0">
                <a:latin typeface="Corbel" pitchFamily="34" charset="0"/>
              </a:rPr>
              <a:t>изградња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бродова</a:t>
            </a:r>
            <a:r>
              <a:rPr lang="en-US" sz="2400" dirty="0" smtClean="0">
                <a:latin typeface="Corbel" pitchFamily="34" charset="0"/>
              </a:rPr>
              <a:t> у </a:t>
            </a:r>
            <a:r>
              <a:rPr lang="en-US" sz="2400" dirty="0" err="1" smtClean="0">
                <a:latin typeface="Corbel" pitchFamily="34" charset="0"/>
              </a:rPr>
              <a:t>Есион-Гаверу</a:t>
            </a:r>
            <a:r>
              <a:rPr lang="en-US" sz="2400" dirty="0" smtClean="0">
                <a:latin typeface="Corbel" pitchFamily="34" charset="0"/>
              </a:rPr>
              <a:t> и </a:t>
            </a:r>
            <a:r>
              <a:rPr lang="en-US" sz="2400" dirty="0" err="1" smtClean="0">
                <a:latin typeface="Corbel" pitchFamily="34" charset="0"/>
              </a:rPr>
              <a:t>трговинске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везе</a:t>
            </a:r>
            <a:endParaRPr lang="en-US" sz="2400" dirty="0"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 Глава 10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457200"/>
            <a:ext cx="7620000" cy="6400800"/>
          </a:xfrm>
        </p:spPr>
        <p:txBody>
          <a:bodyPr>
            <a:noAutofit/>
          </a:bodyPr>
          <a:lstStyle/>
          <a:p>
            <a:pPr algn="ctr">
              <a:buNone/>
            </a:pPr>
            <a:endParaRPr lang="sr-Cyrl-RS" sz="1700" b="1" dirty="0" smtClean="0">
              <a:latin typeface="Corbel" pitchFamily="34" charset="0"/>
            </a:endParaRPr>
          </a:p>
          <a:p>
            <a:pPr algn="ctr">
              <a:buNone/>
            </a:pPr>
            <a:r>
              <a:rPr lang="en-US" sz="2400" b="1" dirty="0" err="1" smtClean="0">
                <a:latin typeface="Corbel" pitchFamily="34" charset="0"/>
              </a:rPr>
              <a:t>Соломо</a:t>
            </a:r>
            <a:r>
              <a:rPr lang="sr-Cyrl-RS" sz="2400" b="1" dirty="0" smtClean="0">
                <a:latin typeface="Corbel" pitchFamily="34" charset="0"/>
              </a:rPr>
              <a:t>н</a:t>
            </a:r>
            <a:r>
              <a:rPr lang="en-US" sz="2400" b="1" dirty="0" err="1" smtClean="0">
                <a:latin typeface="Corbel" pitchFamily="34" charset="0"/>
              </a:rPr>
              <a:t>oво</a:t>
            </a:r>
            <a:r>
              <a:rPr lang="en-US" sz="2400" b="1" dirty="0" smtClean="0">
                <a:latin typeface="Corbel" pitchFamily="34" charset="0"/>
              </a:rPr>
              <a:t> </a:t>
            </a:r>
            <a:r>
              <a:rPr lang="en-US" sz="2400" b="1" dirty="0" err="1" smtClean="0">
                <a:latin typeface="Corbel" pitchFamily="34" charset="0"/>
              </a:rPr>
              <a:t>богатство</a:t>
            </a:r>
            <a:endParaRPr lang="sr-Cyrl-RS" sz="2400" b="1" dirty="0" smtClean="0">
              <a:latin typeface="Corbel" pitchFamily="34" charset="0"/>
            </a:endParaRPr>
          </a:p>
          <a:p>
            <a:pPr algn="ctr">
              <a:buNone/>
            </a:pPr>
            <a:endParaRPr lang="en-US" sz="2400" dirty="0" smtClean="0">
              <a:latin typeface="Corbel" pitchFamily="34" charset="0"/>
            </a:endParaRPr>
          </a:p>
          <a:p>
            <a:r>
              <a:rPr lang="en-US" sz="2400" dirty="0" err="1" smtClean="0">
                <a:latin typeface="Corbel" pitchFamily="34" charset="0"/>
              </a:rPr>
              <a:t>долазак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царице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Савске</a:t>
            </a:r>
            <a:r>
              <a:rPr lang="en-US" sz="2400" dirty="0" smtClean="0">
                <a:latin typeface="Corbel" pitchFamily="34" charset="0"/>
              </a:rPr>
              <a:t> у </a:t>
            </a:r>
            <a:r>
              <a:rPr lang="en-US" sz="2400" dirty="0" err="1" smtClean="0">
                <a:latin typeface="Corbel" pitchFamily="34" charset="0"/>
              </a:rPr>
              <a:t>Јерусалим</a:t>
            </a:r>
            <a:r>
              <a:rPr lang="en-US" sz="2400" dirty="0" smtClean="0">
                <a:latin typeface="Corbel" pitchFamily="34" charset="0"/>
              </a:rPr>
              <a:t>; </a:t>
            </a:r>
            <a:r>
              <a:rPr lang="en-US" sz="2400" dirty="0" err="1" smtClean="0">
                <a:latin typeface="Corbel" pitchFamily="34" charset="0"/>
              </a:rPr>
              <a:t>царица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жели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да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искуша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Соломову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мудрост</a:t>
            </a:r>
            <a:r>
              <a:rPr lang="en-US" sz="2400" dirty="0" smtClean="0">
                <a:latin typeface="Corbel" pitchFamily="34" charset="0"/>
              </a:rPr>
              <a:t>, а </a:t>
            </a:r>
            <a:r>
              <a:rPr lang="en-US" sz="2400" dirty="0" err="1" smtClean="0">
                <a:latin typeface="Corbel" pitchFamily="34" charset="0"/>
              </a:rPr>
              <a:t>он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успева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да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јој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одговори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на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сва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питања</a:t>
            </a:r>
            <a:r>
              <a:rPr lang="en-US" sz="2400" dirty="0" smtClean="0">
                <a:latin typeface="Corbel" pitchFamily="34" charset="0"/>
              </a:rPr>
              <a:t> и </a:t>
            </a:r>
            <a:r>
              <a:rPr lang="en-US" sz="2400" dirty="0" err="1" smtClean="0">
                <a:latin typeface="Corbel" pitchFamily="34" charset="0"/>
              </a:rPr>
              <a:t>она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заиста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увиђа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његову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величину</a:t>
            </a:r>
            <a:r>
              <a:rPr lang="en-US" sz="2400" dirty="0" smtClean="0">
                <a:latin typeface="Corbel" pitchFamily="34" charset="0"/>
              </a:rPr>
              <a:t> и </a:t>
            </a:r>
            <a:r>
              <a:rPr lang="en-US" sz="2400" dirty="0" err="1" smtClean="0">
                <a:latin typeface="Corbel" pitchFamily="34" charset="0"/>
              </a:rPr>
              <a:t>дарива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га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обилно</a:t>
            </a:r>
            <a:r>
              <a:rPr lang="en-US" sz="2400" dirty="0" smtClean="0">
                <a:latin typeface="Corbel" pitchFamily="34" charset="0"/>
              </a:rPr>
              <a:t> (120 </a:t>
            </a:r>
            <a:r>
              <a:rPr lang="en-US" sz="2400" dirty="0" err="1" smtClean="0">
                <a:latin typeface="Corbel" pitchFamily="34" charset="0"/>
              </a:rPr>
              <a:t>таланата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злата</a:t>
            </a:r>
            <a:r>
              <a:rPr lang="en-US" sz="2400" dirty="0" smtClean="0">
                <a:latin typeface="Corbel" pitchFamily="34" charset="0"/>
              </a:rPr>
              <a:t> и </a:t>
            </a:r>
            <a:r>
              <a:rPr lang="en-US" sz="2400" dirty="0" err="1" smtClean="0">
                <a:latin typeface="Corbel" pitchFamily="34" charset="0"/>
              </a:rPr>
              <a:t>скупоцени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мириси</a:t>
            </a:r>
            <a:r>
              <a:rPr lang="en-US" sz="2400" dirty="0" smtClean="0">
                <a:latin typeface="Corbel" pitchFamily="34" charset="0"/>
              </a:rPr>
              <a:t>)</a:t>
            </a:r>
          </a:p>
          <a:p>
            <a:r>
              <a:rPr lang="en-US" sz="2400" dirty="0" err="1" smtClean="0">
                <a:latin typeface="Corbel" pitchFamily="34" charset="0"/>
              </a:rPr>
              <a:t>од</a:t>
            </a:r>
            <a:r>
              <a:rPr lang="en-US" sz="2400" dirty="0" smtClean="0">
                <a:latin typeface="Corbel" pitchFamily="34" charset="0"/>
              </a:rPr>
              <a:t> ст.12-29 </a:t>
            </a:r>
            <a:r>
              <a:rPr lang="en-US" sz="2400" dirty="0" err="1" smtClean="0">
                <a:latin typeface="Corbel" pitchFamily="34" charset="0"/>
              </a:rPr>
              <a:t>набраја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велико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мноштво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богатства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које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Соломон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поседује</a:t>
            </a:r>
            <a:r>
              <a:rPr lang="en-US" sz="2400" dirty="0" smtClean="0">
                <a:latin typeface="Corbel" pitchFamily="34" charset="0"/>
              </a:rPr>
              <a:t>: </a:t>
            </a:r>
            <a:r>
              <a:rPr lang="en-US" sz="2400" dirty="0" err="1" smtClean="0">
                <a:latin typeface="Corbel" pitchFamily="34" charset="0"/>
              </a:rPr>
              <a:t>злато</a:t>
            </a:r>
            <a:r>
              <a:rPr lang="en-US" sz="2400" dirty="0" smtClean="0">
                <a:latin typeface="Corbel" pitchFamily="34" charset="0"/>
              </a:rPr>
              <a:t>, </a:t>
            </a:r>
            <a:r>
              <a:rPr lang="en-US" sz="2400" dirty="0" err="1" smtClean="0">
                <a:latin typeface="Corbel" pitchFamily="34" charset="0"/>
              </a:rPr>
              <a:t>мириси</a:t>
            </a:r>
            <a:r>
              <a:rPr lang="en-US" sz="2400" dirty="0" smtClean="0">
                <a:latin typeface="Corbel" pitchFamily="34" charset="0"/>
              </a:rPr>
              <a:t>, </a:t>
            </a:r>
            <a:r>
              <a:rPr lang="en-US" sz="2400" dirty="0" err="1" smtClean="0">
                <a:latin typeface="Corbel" pitchFamily="34" charset="0"/>
              </a:rPr>
              <a:t>штитови</a:t>
            </a:r>
            <a:r>
              <a:rPr lang="en-US" sz="2400" dirty="0" smtClean="0">
                <a:latin typeface="Corbel" pitchFamily="34" charset="0"/>
              </a:rPr>
              <a:t>, </a:t>
            </a:r>
            <a:r>
              <a:rPr lang="en-US" sz="2400" dirty="0" err="1" smtClean="0">
                <a:latin typeface="Corbel" pitchFamily="34" charset="0"/>
              </a:rPr>
              <a:t>оружје</a:t>
            </a:r>
            <a:r>
              <a:rPr lang="en-US" sz="2400" dirty="0" smtClean="0">
                <a:latin typeface="Corbel" pitchFamily="34" charset="0"/>
              </a:rPr>
              <a:t>, </a:t>
            </a:r>
            <a:r>
              <a:rPr lang="en-US" sz="2400" dirty="0" err="1" smtClean="0">
                <a:latin typeface="Corbel" pitchFamily="34" charset="0"/>
              </a:rPr>
              <a:t>кола</a:t>
            </a:r>
            <a:r>
              <a:rPr lang="en-US" sz="2400" dirty="0" smtClean="0">
                <a:latin typeface="Corbel" pitchFamily="34" charset="0"/>
              </a:rPr>
              <a:t>, </a:t>
            </a:r>
            <a:r>
              <a:rPr lang="en-US" sz="2400" dirty="0" err="1" smtClean="0">
                <a:latin typeface="Corbel" pitchFamily="34" charset="0"/>
              </a:rPr>
              <a:t>престо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од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слоноваче</a:t>
            </a:r>
            <a:r>
              <a:rPr lang="en-US" sz="2400" dirty="0" smtClean="0">
                <a:latin typeface="Corbel" pitchFamily="34" charset="0"/>
              </a:rPr>
              <a:t>, </a:t>
            </a:r>
            <a:r>
              <a:rPr lang="en-US" sz="2400" dirty="0" err="1" smtClean="0">
                <a:latin typeface="Corbel" pitchFamily="34" charset="0"/>
              </a:rPr>
              <a:t>оружје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итд</a:t>
            </a:r>
            <a:r>
              <a:rPr lang="en-US" sz="2400" dirty="0" smtClean="0">
                <a:latin typeface="Corbel" pitchFamily="34" charset="0"/>
              </a:rPr>
              <a:t>. (</a:t>
            </a:r>
            <a:r>
              <a:rPr lang="en-US" sz="2400" dirty="0" err="1" smtClean="0">
                <a:latin typeface="Corbel" pitchFamily="34" charset="0"/>
              </a:rPr>
              <a:t>не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памтити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детаље</a:t>
            </a:r>
            <a:r>
              <a:rPr lang="en-US" sz="2400" dirty="0" smtClean="0">
                <a:latin typeface="Corbel" pitchFamily="34" charset="0"/>
              </a:rPr>
              <a:t>)</a:t>
            </a:r>
          </a:p>
          <a:p>
            <a:r>
              <a:rPr lang="en-US" sz="2400" dirty="0" err="1" smtClean="0">
                <a:latin typeface="Corbel" pitchFamily="34" charset="0"/>
              </a:rPr>
              <a:t>да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би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показало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колико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је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то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богатство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било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велико</a:t>
            </a:r>
            <a:r>
              <a:rPr lang="en-US" sz="2400" dirty="0" smtClean="0">
                <a:latin typeface="Corbel" pitchFamily="34" charset="0"/>
              </a:rPr>
              <a:t>, </a:t>
            </a:r>
            <a:r>
              <a:rPr lang="en-US" sz="2400" dirty="0" err="1" smtClean="0">
                <a:latin typeface="Corbel" pitchFamily="34" charset="0"/>
              </a:rPr>
              <a:t>ст</a:t>
            </a:r>
            <a:r>
              <a:rPr lang="en-US" sz="2400" dirty="0" smtClean="0">
                <a:latin typeface="Corbel" pitchFamily="34" charset="0"/>
              </a:rPr>
              <a:t>. 21 </a:t>
            </a:r>
            <a:r>
              <a:rPr lang="en-US" sz="2400" dirty="0" err="1" smtClean="0">
                <a:latin typeface="Corbel" pitchFamily="34" charset="0"/>
              </a:rPr>
              <a:t>каже</a:t>
            </a:r>
            <a:r>
              <a:rPr lang="en-US" sz="2400" dirty="0" smtClean="0">
                <a:latin typeface="Corbel" pitchFamily="34" charset="0"/>
              </a:rPr>
              <a:t>: „</a:t>
            </a:r>
            <a:r>
              <a:rPr lang="en-US" sz="2400" dirty="0" err="1" smtClean="0">
                <a:latin typeface="Corbel" pitchFamily="34" charset="0"/>
              </a:rPr>
              <a:t>сребро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беше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ништа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за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времена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Соломова</a:t>
            </a:r>
            <a:r>
              <a:rPr lang="en-US" sz="2400" dirty="0" smtClean="0">
                <a:latin typeface="Corbel" pitchFamily="34" charset="0"/>
              </a:rPr>
              <a:t>“</a:t>
            </a:r>
            <a:endParaRPr lang="en-US" sz="2400" dirty="0"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 Глава 11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457200"/>
            <a:ext cx="7620000" cy="6400800"/>
          </a:xfrm>
        </p:spPr>
        <p:txBody>
          <a:bodyPr>
            <a:noAutofit/>
          </a:bodyPr>
          <a:lstStyle/>
          <a:p>
            <a:pPr algn="ctr">
              <a:buNone/>
            </a:pPr>
            <a:endParaRPr lang="sr-Cyrl-RS" sz="1700" b="1" dirty="0" smtClean="0">
              <a:latin typeface="Corbel" pitchFamily="34" charset="0"/>
            </a:endParaRPr>
          </a:p>
          <a:p>
            <a:pPr algn="ctr">
              <a:buNone/>
            </a:pPr>
            <a:r>
              <a:rPr lang="en-US" sz="2400" b="1" dirty="0" err="1" smtClean="0">
                <a:latin typeface="Corbel" pitchFamily="34" charset="0"/>
              </a:rPr>
              <a:t>Соломоново</a:t>
            </a:r>
            <a:r>
              <a:rPr lang="en-US" sz="2400" b="1" dirty="0" smtClean="0">
                <a:latin typeface="Corbel" pitchFamily="34" charset="0"/>
              </a:rPr>
              <a:t> </a:t>
            </a:r>
            <a:r>
              <a:rPr lang="en-US" sz="2400" b="1" dirty="0" err="1" smtClean="0">
                <a:latin typeface="Corbel" pitchFamily="34" charset="0"/>
              </a:rPr>
              <a:t>идолопоклонство</a:t>
            </a:r>
            <a:endParaRPr lang="sr-Cyrl-RS" sz="2400" b="1" dirty="0" smtClean="0">
              <a:latin typeface="Corbel" pitchFamily="34" charset="0"/>
            </a:endParaRPr>
          </a:p>
          <a:p>
            <a:pPr algn="ctr">
              <a:buNone/>
            </a:pPr>
            <a:endParaRPr lang="en-US" sz="2400" dirty="0" smtClean="0">
              <a:latin typeface="Corbel" pitchFamily="34" charset="0"/>
            </a:endParaRPr>
          </a:p>
          <a:p>
            <a:r>
              <a:rPr lang="en-US" sz="2400" dirty="0" err="1" smtClean="0">
                <a:latin typeface="Corbel" pitchFamily="34" charset="0"/>
              </a:rPr>
              <a:t>ст</a:t>
            </a:r>
            <a:r>
              <a:rPr lang="en-US" sz="2400" dirty="0" smtClean="0">
                <a:latin typeface="Corbel" pitchFamily="34" charset="0"/>
              </a:rPr>
              <a:t>. 1-3: „</a:t>
            </a:r>
            <a:r>
              <a:rPr lang="en-US" sz="2400" i="1" dirty="0" err="1" smtClean="0">
                <a:latin typeface="Corbel" pitchFamily="34" charset="0"/>
              </a:rPr>
              <a:t>Али</a:t>
            </a:r>
            <a:r>
              <a:rPr lang="en-US" sz="2400" i="1" dirty="0" smtClean="0">
                <a:latin typeface="Corbel" pitchFamily="34" charset="0"/>
              </a:rPr>
              <a:t> </a:t>
            </a:r>
            <a:r>
              <a:rPr lang="en-US" sz="2400" i="1" dirty="0" err="1" smtClean="0">
                <a:latin typeface="Corbel" pitchFamily="34" charset="0"/>
              </a:rPr>
              <a:t>цар</a:t>
            </a:r>
            <a:r>
              <a:rPr lang="en-US" sz="2400" i="1" dirty="0" smtClean="0">
                <a:latin typeface="Corbel" pitchFamily="34" charset="0"/>
              </a:rPr>
              <a:t> </a:t>
            </a:r>
            <a:r>
              <a:rPr lang="en-US" sz="2400" i="1" dirty="0" err="1" smtClean="0">
                <a:latin typeface="Corbel" pitchFamily="34" charset="0"/>
              </a:rPr>
              <a:t>Соломон</a:t>
            </a:r>
            <a:r>
              <a:rPr lang="en-US" sz="2400" i="1" dirty="0" smtClean="0">
                <a:latin typeface="Corbel" pitchFamily="34" charset="0"/>
              </a:rPr>
              <a:t> </a:t>
            </a:r>
            <a:r>
              <a:rPr lang="en-US" sz="2400" i="1" dirty="0" err="1" smtClean="0">
                <a:latin typeface="Corbel" pitchFamily="34" charset="0"/>
              </a:rPr>
              <a:t>љубљаше</a:t>
            </a:r>
            <a:r>
              <a:rPr lang="en-US" sz="2400" i="1" dirty="0" smtClean="0">
                <a:latin typeface="Corbel" pitchFamily="34" charset="0"/>
              </a:rPr>
              <a:t> </a:t>
            </a:r>
            <a:r>
              <a:rPr lang="en-US" sz="2400" i="1" dirty="0" err="1" smtClean="0">
                <a:latin typeface="Corbel" pitchFamily="34" charset="0"/>
              </a:rPr>
              <a:t>многе</a:t>
            </a:r>
            <a:r>
              <a:rPr lang="en-US" sz="2400" i="1" dirty="0" smtClean="0">
                <a:latin typeface="Corbel" pitchFamily="34" charset="0"/>
              </a:rPr>
              <a:t> </a:t>
            </a:r>
            <a:r>
              <a:rPr lang="en-US" sz="2400" i="1" dirty="0" err="1" smtClean="0">
                <a:latin typeface="Corbel" pitchFamily="34" charset="0"/>
              </a:rPr>
              <a:t>жене</a:t>
            </a:r>
            <a:r>
              <a:rPr lang="en-US" sz="2400" i="1" dirty="0" smtClean="0">
                <a:latin typeface="Corbel" pitchFamily="34" charset="0"/>
              </a:rPr>
              <a:t> </a:t>
            </a:r>
            <a:r>
              <a:rPr lang="en-US" sz="2400" i="1" dirty="0" err="1" smtClean="0">
                <a:latin typeface="Corbel" pitchFamily="34" charset="0"/>
              </a:rPr>
              <a:t>туђинке</a:t>
            </a:r>
            <a:r>
              <a:rPr lang="en-US" sz="2400" i="1" dirty="0" smtClean="0">
                <a:latin typeface="Corbel" pitchFamily="34" charset="0"/>
              </a:rPr>
              <a:t> </a:t>
            </a:r>
            <a:r>
              <a:rPr lang="en-US" sz="2400" i="1" dirty="0" err="1" smtClean="0">
                <a:latin typeface="Corbel" pitchFamily="34" charset="0"/>
              </a:rPr>
              <a:t>осим</a:t>
            </a:r>
            <a:r>
              <a:rPr lang="en-US" sz="2400" i="1" dirty="0" smtClean="0">
                <a:latin typeface="Corbel" pitchFamily="34" charset="0"/>
              </a:rPr>
              <a:t> </a:t>
            </a:r>
            <a:r>
              <a:rPr lang="en-US" sz="2400" i="1" dirty="0" err="1" smtClean="0">
                <a:latin typeface="Corbel" pitchFamily="34" charset="0"/>
              </a:rPr>
              <a:t>кћери</a:t>
            </a:r>
            <a:r>
              <a:rPr lang="en-US" sz="2400" i="1" dirty="0" smtClean="0">
                <a:latin typeface="Corbel" pitchFamily="34" charset="0"/>
              </a:rPr>
              <a:t> </a:t>
            </a:r>
            <a:r>
              <a:rPr lang="en-US" sz="2400" i="1" dirty="0" err="1" smtClean="0">
                <a:latin typeface="Corbel" pitchFamily="34" charset="0"/>
              </a:rPr>
              <a:t>фараонове</a:t>
            </a:r>
            <a:r>
              <a:rPr lang="en-US" sz="2400" i="1" dirty="0" smtClean="0">
                <a:latin typeface="Corbel" pitchFamily="34" charset="0"/>
              </a:rPr>
              <a:t>, </a:t>
            </a:r>
            <a:r>
              <a:rPr lang="en-US" sz="2400" i="1" dirty="0" err="1" smtClean="0">
                <a:latin typeface="Corbel" pitchFamily="34" charset="0"/>
              </a:rPr>
              <a:t>Маоавке</a:t>
            </a:r>
            <a:r>
              <a:rPr lang="en-US" sz="2400" i="1" dirty="0" smtClean="0">
                <a:latin typeface="Corbel" pitchFamily="34" charset="0"/>
              </a:rPr>
              <a:t>, </a:t>
            </a:r>
            <a:r>
              <a:rPr lang="en-US" sz="2400" i="1" dirty="0" err="1" smtClean="0">
                <a:latin typeface="Corbel" pitchFamily="34" charset="0"/>
              </a:rPr>
              <a:t>Амонке</a:t>
            </a:r>
            <a:r>
              <a:rPr lang="en-US" sz="2400" i="1" dirty="0" smtClean="0">
                <a:latin typeface="Corbel" pitchFamily="34" charset="0"/>
              </a:rPr>
              <a:t>, </a:t>
            </a:r>
            <a:r>
              <a:rPr lang="en-US" sz="2400" i="1" dirty="0" err="1" smtClean="0">
                <a:latin typeface="Corbel" pitchFamily="34" charset="0"/>
              </a:rPr>
              <a:t>Едомке</a:t>
            </a:r>
            <a:r>
              <a:rPr lang="en-US" sz="2400" i="1" dirty="0" smtClean="0">
                <a:latin typeface="Corbel" pitchFamily="34" charset="0"/>
              </a:rPr>
              <a:t>, </a:t>
            </a:r>
            <a:r>
              <a:rPr lang="en-US" sz="2400" i="1" dirty="0" err="1" smtClean="0">
                <a:latin typeface="Corbel" pitchFamily="34" charset="0"/>
              </a:rPr>
              <a:t>Сидонке</a:t>
            </a:r>
            <a:r>
              <a:rPr lang="en-US" sz="2400" i="1" dirty="0" smtClean="0">
                <a:latin typeface="Corbel" pitchFamily="34" charset="0"/>
              </a:rPr>
              <a:t> и </a:t>
            </a:r>
            <a:r>
              <a:rPr lang="en-US" sz="2400" i="1" dirty="0" err="1" smtClean="0">
                <a:latin typeface="Corbel" pitchFamily="34" charset="0"/>
              </a:rPr>
              <a:t>Хетејке</a:t>
            </a:r>
            <a:r>
              <a:rPr lang="en-US" sz="2400" dirty="0" smtClean="0">
                <a:latin typeface="Corbel" pitchFamily="34" charset="0"/>
              </a:rPr>
              <a:t>/.../ </a:t>
            </a:r>
            <a:r>
              <a:rPr lang="en-US" sz="2400" i="1" dirty="0" smtClean="0">
                <a:latin typeface="Corbel" pitchFamily="34" charset="0"/>
              </a:rPr>
              <a:t>и </a:t>
            </a:r>
            <a:r>
              <a:rPr lang="en-US" sz="2400" i="1" dirty="0" err="1" smtClean="0">
                <a:latin typeface="Corbel" pitchFamily="34" charset="0"/>
              </a:rPr>
              <a:t>занесоше</a:t>
            </a:r>
            <a:r>
              <a:rPr lang="en-US" sz="2400" i="1" dirty="0" smtClean="0">
                <a:latin typeface="Corbel" pitchFamily="34" charset="0"/>
              </a:rPr>
              <a:t> </a:t>
            </a:r>
            <a:r>
              <a:rPr lang="en-US" sz="2400" i="1" dirty="0" err="1" smtClean="0">
                <a:latin typeface="Corbel" pitchFamily="34" charset="0"/>
              </a:rPr>
              <a:t>срце</a:t>
            </a:r>
            <a:r>
              <a:rPr lang="en-US" sz="2400" i="1" dirty="0" smtClean="0">
                <a:latin typeface="Corbel" pitchFamily="34" charset="0"/>
              </a:rPr>
              <a:t> </a:t>
            </a:r>
            <a:r>
              <a:rPr lang="en-US" sz="2400" i="1" dirty="0" err="1" smtClean="0">
                <a:latin typeface="Corbel" pitchFamily="34" charset="0"/>
              </a:rPr>
              <a:t>његово</a:t>
            </a:r>
            <a:r>
              <a:rPr lang="en-US" sz="2400" dirty="0" smtClean="0">
                <a:latin typeface="Corbel" pitchFamily="34" charset="0"/>
              </a:rPr>
              <a:t>“</a:t>
            </a:r>
          </a:p>
          <a:p>
            <a:r>
              <a:rPr lang="en-US" sz="2400" dirty="0" err="1" smtClean="0">
                <a:latin typeface="Corbel" pitchFamily="34" charset="0"/>
              </a:rPr>
              <a:t>Соломон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гради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олтаре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Астароти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сидонској</a:t>
            </a:r>
            <a:r>
              <a:rPr lang="en-US" sz="2400" dirty="0" smtClean="0">
                <a:latin typeface="Corbel" pitchFamily="34" charset="0"/>
              </a:rPr>
              <a:t>, </a:t>
            </a:r>
            <a:r>
              <a:rPr lang="en-US" sz="2400" dirty="0" err="1" smtClean="0">
                <a:latin typeface="Corbel" pitchFamily="34" charset="0"/>
              </a:rPr>
              <a:t>Молоху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амонском</a:t>
            </a:r>
            <a:r>
              <a:rPr lang="en-US" sz="2400" dirty="0" smtClean="0">
                <a:latin typeface="Corbel" pitchFamily="34" charset="0"/>
              </a:rPr>
              <a:t> и </a:t>
            </a:r>
            <a:r>
              <a:rPr lang="en-US" sz="2400" dirty="0" err="1" smtClean="0">
                <a:latin typeface="Corbel" pitchFamily="34" charset="0"/>
              </a:rPr>
              <a:t>Хемосу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моавском</a:t>
            </a:r>
            <a:r>
              <a:rPr lang="en-US" sz="2400" dirty="0" smtClean="0">
                <a:latin typeface="Corbel" pitchFamily="34" charset="0"/>
              </a:rPr>
              <a:t> и </a:t>
            </a:r>
            <a:r>
              <a:rPr lang="en-US" sz="2400" dirty="0" err="1" smtClean="0">
                <a:latin typeface="Corbel" pitchFamily="34" charset="0"/>
              </a:rPr>
              <a:t>изгради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олтаре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за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сваку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жену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туђинку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да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има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кадити</a:t>
            </a:r>
            <a:r>
              <a:rPr lang="en-US" sz="2400" dirty="0" smtClean="0">
                <a:latin typeface="Corbel" pitchFamily="34" charset="0"/>
              </a:rPr>
              <a:t> и </a:t>
            </a:r>
            <a:r>
              <a:rPr lang="en-US" sz="2400" dirty="0" err="1" smtClean="0">
                <a:latin typeface="Corbel" pitchFamily="34" charset="0"/>
              </a:rPr>
              <a:t>приносити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жртве</a:t>
            </a:r>
            <a:endParaRPr lang="en-US" sz="2400" dirty="0" smtClean="0">
              <a:latin typeface="Corbel" pitchFamily="34" charset="0"/>
            </a:endParaRPr>
          </a:p>
          <a:p>
            <a:r>
              <a:rPr lang="en-US" sz="2400" dirty="0" err="1" smtClean="0">
                <a:latin typeface="Corbel" pitchFamily="34" charset="0"/>
              </a:rPr>
              <a:t>Господ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гневи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на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Соломона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што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је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одступио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од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заповести</a:t>
            </a:r>
            <a:endParaRPr lang="en-US" sz="2400" dirty="0" smtClean="0">
              <a:latin typeface="Corbel" pitchFamily="34" charset="0"/>
            </a:endParaRPr>
          </a:p>
          <a:p>
            <a:r>
              <a:rPr lang="en-US" sz="2400" dirty="0" smtClean="0">
                <a:latin typeface="Corbel" pitchFamily="34" charset="0"/>
              </a:rPr>
              <a:t> </a:t>
            </a:r>
            <a:endParaRPr lang="en-US" sz="2400" dirty="0"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 Глава 11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457200"/>
            <a:ext cx="7620000" cy="6400800"/>
          </a:xfrm>
        </p:spPr>
        <p:txBody>
          <a:bodyPr>
            <a:noAutofit/>
          </a:bodyPr>
          <a:lstStyle/>
          <a:p>
            <a:pPr algn="ctr">
              <a:buNone/>
            </a:pPr>
            <a:endParaRPr lang="sr-Cyrl-RS" sz="1600" b="1" dirty="0" smtClean="0">
              <a:latin typeface="Corbel" pitchFamily="34" charset="0"/>
            </a:endParaRPr>
          </a:p>
          <a:p>
            <a:pPr algn="ctr">
              <a:buNone/>
            </a:pPr>
            <a:r>
              <a:rPr lang="en-US" sz="2000" b="1" dirty="0" err="1" smtClean="0">
                <a:latin typeface="Corbel" pitchFamily="34" charset="0"/>
              </a:rPr>
              <a:t>непријатељи</a:t>
            </a:r>
            <a:r>
              <a:rPr lang="en-US" sz="2000" b="1" dirty="0" smtClean="0">
                <a:latin typeface="Corbel" pitchFamily="34" charset="0"/>
              </a:rPr>
              <a:t> </a:t>
            </a:r>
            <a:r>
              <a:rPr lang="en-US" sz="2000" b="1" dirty="0" err="1" smtClean="0">
                <a:latin typeface="Corbel" pitchFamily="34" charset="0"/>
              </a:rPr>
              <a:t>Соломонови</a:t>
            </a:r>
            <a:r>
              <a:rPr lang="en-US" sz="2000" b="1" dirty="0" smtClean="0">
                <a:latin typeface="Corbel" pitchFamily="34" charset="0"/>
              </a:rPr>
              <a:t>:</a:t>
            </a:r>
            <a:endParaRPr lang="sr-Cyrl-RS" sz="2000" b="1" dirty="0" smtClean="0">
              <a:latin typeface="Corbel" pitchFamily="34" charset="0"/>
            </a:endParaRPr>
          </a:p>
          <a:p>
            <a:pPr>
              <a:buNone/>
            </a:pPr>
            <a:endParaRPr lang="en-US" sz="2000" dirty="0" smtClean="0">
              <a:latin typeface="Corbel" pitchFamily="34" charset="0"/>
            </a:endParaRPr>
          </a:p>
          <a:p>
            <a:r>
              <a:rPr lang="en-US" sz="2000" dirty="0" smtClean="0">
                <a:latin typeface="Corbel" pitchFamily="34" charset="0"/>
              </a:rPr>
              <a:t>а) </a:t>
            </a:r>
            <a:r>
              <a:rPr lang="en-US" sz="2000" dirty="0" err="1" smtClean="0">
                <a:latin typeface="Corbel" pitchFamily="34" charset="0"/>
              </a:rPr>
              <a:t>Адад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Идумејац</a:t>
            </a:r>
            <a:r>
              <a:rPr lang="en-US" sz="2000" dirty="0" smtClean="0">
                <a:latin typeface="Corbel" pitchFamily="34" charset="0"/>
              </a:rPr>
              <a:t>: </a:t>
            </a:r>
            <a:r>
              <a:rPr lang="en-US" sz="2000" dirty="0" err="1" smtClean="0">
                <a:latin typeface="Corbel" pitchFamily="34" charset="0"/>
              </a:rPr>
              <a:t>жељан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освете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због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Давидовог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покоља</a:t>
            </a:r>
            <a:r>
              <a:rPr lang="en-US" sz="2000" dirty="0" smtClean="0">
                <a:latin typeface="Corbel" pitchFamily="34" charset="0"/>
              </a:rPr>
              <a:t> у </a:t>
            </a:r>
            <a:r>
              <a:rPr lang="en-US" sz="2000" dirty="0" err="1" smtClean="0">
                <a:latin typeface="Corbel" pitchFamily="34" charset="0"/>
              </a:rPr>
              <a:t>Идумеји</a:t>
            </a:r>
            <a:r>
              <a:rPr lang="en-US" sz="2000" dirty="0" smtClean="0">
                <a:latin typeface="Corbel" pitchFamily="34" charset="0"/>
              </a:rPr>
              <a:t>, </a:t>
            </a:r>
            <a:r>
              <a:rPr lang="en-US" sz="2000" dirty="0" err="1" smtClean="0">
                <a:latin typeface="Corbel" pitchFamily="34" charset="0"/>
              </a:rPr>
              <a:t>жени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се</a:t>
            </a:r>
            <a:r>
              <a:rPr lang="en-US" sz="2000" dirty="0" smtClean="0">
                <a:latin typeface="Corbel" pitchFamily="34" charset="0"/>
              </a:rPr>
              <a:t> у </a:t>
            </a:r>
            <a:r>
              <a:rPr lang="en-US" sz="2000" dirty="0" err="1" smtClean="0">
                <a:latin typeface="Corbel" pitchFamily="34" charset="0"/>
              </a:rPr>
              <a:t>Египту</a:t>
            </a:r>
            <a:r>
              <a:rPr lang="en-US" sz="2000" dirty="0" smtClean="0">
                <a:latin typeface="Corbel" pitchFamily="34" charset="0"/>
              </a:rPr>
              <a:t> и </a:t>
            </a:r>
            <a:r>
              <a:rPr lang="en-US" sz="2000" dirty="0" err="1" smtClean="0">
                <a:latin typeface="Corbel" pitchFamily="34" charset="0"/>
              </a:rPr>
              <a:t>близак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је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фараону</a:t>
            </a:r>
            <a:endParaRPr lang="en-US" sz="2000" dirty="0" smtClean="0">
              <a:latin typeface="Corbel" pitchFamily="34" charset="0"/>
            </a:endParaRPr>
          </a:p>
          <a:p>
            <a:r>
              <a:rPr lang="en-US" sz="2000" dirty="0" smtClean="0">
                <a:latin typeface="Corbel" pitchFamily="34" charset="0"/>
              </a:rPr>
              <a:t>б) </a:t>
            </a:r>
            <a:r>
              <a:rPr lang="en-US" sz="2000" dirty="0" err="1" smtClean="0">
                <a:latin typeface="Corbel" pitchFamily="34" charset="0"/>
              </a:rPr>
              <a:t>Резон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син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Елијадин</a:t>
            </a:r>
            <a:r>
              <a:rPr lang="en-US" sz="2000" dirty="0" smtClean="0">
                <a:latin typeface="Corbel" pitchFamily="34" charset="0"/>
              </a:rPr>
              <a:t>, </a:t>
            </a:r>
            <a:r>
              <a:rPr lang="en-US" sz="2000" dirty="0" err="1" smtClean="0">
                <a:latin typeface="Corbel" pitchFamily="34" charset="0"/>
              </a:rPr>
              <a:t>преузима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престо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од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Адад-Езере</a:t>
            </a:r>
            <a:r>
              <a:rPr lang="en-US" sz="2000" dirty="0" smtClean="0">
                <a:latin typeface="Corbel" pitchFamily="34" charset="0"/>
              </a:rPr>
              <a:t>, </a:t>
            </a:r>
            <a:r>
              <a:rPr lang="en-US" sz="2000" dirty="0" err="1" smtClean="0">
                <a:latin typeface="Corbel" pitchFamily="34" charset="0"/>
              </a:rPr>
              <a:t>цара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сирског</a:t>
            </a:r>
            <a:r>
              <a:rPr lang="en-US" sz="2000" dirty="0" smtClean="0">
                <a:latin typeface="Corbel" pitchFamily="34" charset="0"/>
              </a:rPr>
              <a:t> и </a:t>
            </a:r>
            <a:r>
              <a:rPr lang="en-US" sz="2000" dirty="0" err="1" smtClean="0">
                <a:latin typeface="Corbel" pitchFamily="34" charset="0"/>
              </a:rPr>
              <a:t>хушка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Сиријце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на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Израиља</a:t>
            </a:r>
            <a:endParaRPr lang="en-US" sz="2000" dirty="0" smtClean="0">
              <a:latin typeface="Corbel" pitchFamily="34" charset="0"/>
            </a:endParaRPr>
          </a:p>
          <a:p>
            <a:r>
              <a:rPr lang="en-US" sz="2000" dirty="0" smtClean="0">
                <a:latin typeface="Corbel" pitchFamily="34" charset="0"/>
              </a:rPr>
              <a:t>в) </a:t>
            </a:r>
            <a:r>
              <a:rPr lang="en-US" sz="2000" b="1" dirty="0" err="1" smtClean="0">
                <a:latin typeface="Corbel" pitchFamily="34" charset="0"/>
              </a:rPr>
              <a:t>Јеровоам</a:t>
            </a:r>
            <a:r>
              <a:rPr lang="en-US" sz="2000" b="1" dirty="0" smtClean="0">
                <a:latin typeface="Corbel" pitchFamily="34" charset="0"/>
              </a:rPr>
              <a:t> </a:t>
            </a:r>
            <a:r>
              <a:rPr lang="en-US" sz="2000" b="1" dirty="0" err="1" smtClean="0">
                <a:latin typeface="Corbel" pitchFamily="34" charset="0"/>
              </a:rPr>
              <a:t>син</a:t>
            </a:r>
            <a:r>
              <a:rPr lang="en-US" sz="2000" b="1" dirty="0" smtClean="0">
                <a:latin typeface="Corbel" pitchFamily="34" charset="0"/>
              </a:rPr>
              <a:t> </a:t>
            </a:r>
            <a:r>
              <a:rPr lang="en-US" sz="2000" b="1" dirty="0" err="1" smtClean="0">
                <a:latin typeface="Corbel" pitchFamily="34" charset="0"/>
              </a:rPr>
              <a:t>Наватов</a:t>
            </a:r>
            <a:r>
              <a:rPr lang="en-US" sz="2000" dirty="0" smtClean="0">
                <a:latin typeface="Corbel" pitchFamily="34" charset="0"/>
              </a:rPr>
              <a:t>, </a:t>
            </a:r>
            <a:r>
              <a:rPr lang="en-US" sz="2000" dirty="0" err="1" smtClean="0">
                <a:latin typeface="Corbel" pitchFamily="34" charset="0"/>
              </a:rPr>
              <a:t>Ефраћанин</a:t>
            </a:r>
            <a:r>
              <a:rPr lang="en-US" sz="2000" dirty="0" smtClean="0">
                <a:latin typeface="Corbel" pitchFamily="34" charset="0"/>
              </a:rPr>
              <a:t>, </a:t>
            </a:r>
            <a:r>
              <a:rPr lang="en-US" sz="2000" dirty="0" err="1" smtClean="0">
                <a:latin typeface="Corbel" pitchFamily="34" charset="0"/>
              </a:rPr>
              <a:t>крепак</a:t>
            </a:r>
            <a:r>
              <a:rPr lang="en-US" sz="2000" dirty="0" smtClean="0">
                <a:latin typeface="Corbel" pitchFamily="34" charset="0"/>
              </a:rPr>
              <a:t> и </a:t>
            </a:r>
            <a:r>
              <a:rPr lang="en-US" sz="2000" dirty="0" err="1" smtClean="0">
                <a:latin typeface="Corbel" pitchFamily="34" charset="0"/>
              </a:rPr>
              <a:t>храбар</a:t>
            </a:r>
            <a:r>
              <a:rPr lang="en-US" sz="2000" dirty="0" smtClean="0">
                <a:latin typeface="Corbel" pitchFamily="34" charset="0"/>
              </a:rPr>
              <a:t>, </a:t>
            </a:r>
            <a:r>
              <a:rPr lang="en-US" sz="2000" dirty="0" err="1" smtClean="0">
                <a:latin typeface="Corbel" pitchFamily="34" charset="0"/>
              </a:rPr>
              <a:t>испрва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постављен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од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Соломона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за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заповедника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радова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при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зидању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Милона</a:t>
            </a:r>
            <a:r>
              <a:rPr lang="en-US" sz="2000" dirty="0" smtClean="0">
                <a:latin typeface="Corbel" pitchFamily="34" charset="0"/>
              </a:rPr>
              <a:t>. </a:t>
            </a:r>
            <a:r>
              <a:rPr lang="en-US" sz="2000" dirty="0" err="1" smtClean="0">
                <a:latin typeface="Corbel" pitchFamily="34" charset="0"/>
              </a:rPr>
              <a:t>На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путу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ван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Јерусалима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проналази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га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b="1" dirty="0" err="1" smtClean="0">
                <a:latin typeface="Corbel" pitchFamily="34" charset="0"/>
              </a:rPr>
              <a:t>Ахија</a:t>
            </a:r>
            <a:r>
              <a:rPr lang="en-US" sz="2000" b="1" dirty="0" smtClean="0">
                <a:latin typeface="Corbel" pitchFamily="34" charset="0"/>
              </a:rPr>
              <a:t> </a:t>
            </a:r>
            <a:r>
              <a:rPr lang="en-US" sz="2000" b="1" dirty="0" err="1" smtClean="0">
                <a:latin typeface="Corbel" pitchFamily="34" charset="0"/>
              </a:rPr>
              <a:t>Силомљанин</a:t>
            </a:r>
            <a:r>
              <a:rPr lang="en-US" sz="2000" dirty="0" smtClean="0">
                <a:latin typeface="Corbel" pitchFamily="34" charset="0"/>
              </a:rPr>
              <a:t>, </a:t>
            </a:r>
            <a:r>
              <a:rPr lang="en-US" sz="2000" dirty="0" err="1" smtClean="0">
                <a:latin typeface="Corbel" pitchFamily="34" charset="0"/>
              </a:rPr>
              <a:t>пророк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који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цепа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своју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хаљину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на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дванаест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делова</a:t>
            </a:r>
            <a:r>
              <a:rPr lang="en-US" sz="2000" dirty="0" smtClean="0">
                <a:latin typeface="Corbel" pitchFamily="34" charset="0"/>
              </a:rPr>
              <a:t> и </a:t>
            </a:r>
            <a:r>
              <a:rPr lang="en-US" sz="2000" dirty="0" err="1" smtClean="0">
                <a:latin typeface="Corbel" pitchFamily="34" charset="0"/>
              </a:rPr>
              <a:t>даје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Јеровоаму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десет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као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симболичан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гест</a:t>
            </a:r>
            <a:r>
              <a:rPr lang="en-US" sz="2000" dirty="0" smtClean="0">
                <a:latin typeface="Corbel" pitchFamily="34" charset="0"/>
              </a:rPr>
              <a:t>: </a:t>
            </a:r>
            <a:r>
              <a:rPr lang="en-US" sz="2000" dirty="0" err="1" smtClean="0">
                <a:latin typeface="Corbel" pitchFamily="34" charset="0"/>
              </a:rPr>
              <a:t>поделиће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царство</a:t>
            </a:r>
            <a:r>
              <a:rPr lang="en-US" sz="2000" dirty="0" smtClean="0">
                <a:latin typeface="Corbel" pitchFamily="34" charset="0"/>
              </a:rPr>
              <a:t> и </a:t>
            </a:r>
            <a:r>
              <a:rPr lang="en-US" sz="2000" dirty="0" err="1" smtClean="0">
                <a:latin typeface="Corbel" pitchFamily="34" charset="0"/>
              </a:rPr>
              <a:t>Соломоновим</a:t>
            </a:r>
            <a:r>
              <a:rPr lang="en-US" sz="2000" dirty="0" smtClean="0">
                <a:latin typeface="Corbel" pitchFamily="34" charset="0"/>
              </a:rPr>
              <a:t>  </a:t>
            </a:r>
            <a:r>
              <a:rPr lang="en-US" sz="2000" dirty="0" err="1" smtClean="0">
                <a:latin typeface="Corbel" pitchFamily="34" charset="0"/>
              </a:rPr>
              <a:t>наследницима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остаће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само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једно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племе</a:t>
            </a:r>
            <a:r>
              <a:rPr lang="en-US" sz="2000" dirty="0" smtClean="0">
                <a:latin typeface="Corbel" pitchFamily="34" charset="0"/>
              </a:rPr>
              <a:t>. </a:t>
            </a:r>
            <a:r>
              <a:rPr lang="en-US" sz="2000" dirty="0" err="1" smtClean="0">
                <a:latin typeface="Corbel" pitchFamily="34" charset="0"/>
              </a:rPr>
              <a:t>Соломон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тражи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да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убије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Јеровоама</a:t>
            </a:r>
            <a:r>
              <a:rPr lang="en-US" sz="2000" dirty="0" smtClean="0">
                <a:latin typeface="Corbel" pitchFamily="34" charset="0"/>
              </a:rPr>
              <a:t>, </a:t>
            </a:r>
            <a:r>
              <a:rPr lang="en-US" sz="2000" dirty="0" err="1" smtClean="0">
                <a:latin typeface="Corbel" pitchFamily="34" charset="0"/>
              </a:rPr>
              <a:t>али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он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бежи</a:t>
            </a:r>
            <a:r>
              <a:rPr lang="en-US" sz="2000" dirty="0" smtClean="0">
                <a:latin typeface="Corbel" pitchFamily="34" charset="0"/>
              </a:rPr>
              <a:t> у </a:t>
            </a:r>
            <a:r>
              <a:rPr lang="en-US" sz="2000" dirty="0" err="1" smtClean="0">
                <a:latin typeface="Corbel" pitchFamily="34" charset="0"/>
              </a:rPr>
              <a:t>Мисир</a:t>
            </a:r>
            <a:r>
              <a:rPr lang="en-US" sz="2000" dirty="0" smtClean="0">
                <a:latin typeface="Corbel" pitchFamily="34" charset="0"/>
              </a:rPr>
              <a:t>.</a:t>
            </a:r>
          </a:p>
          <a:p>
            <a:r>
              <a:rPr lang="en-US" sz="2000" dirty="0" err="1" smtClean="0">
                <a:latin typeface="Corbel" pitchFamily="34" charset="0"/>
              </a:rPr>
              <a:t>Соломонова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смрт</a:t>
            </a:r>
            <a:r>
              <a:rPr lang="en-US" sz="2000" dirty="0" smtClean="0">
                <a:latin typeface="Corbel" pitchFamily="34" charset="0"/>
              </a:rPr>
              <a:t>: </a:t>
            </a:r>
            <a:r>
              <a:rPr lang="en-US" sz="2000" dirty="0" err="1" smtClean="0">
                <a:latin typeface="Corbel" pitchFamily="34" charset="0"/>
              </a:rPr>
              <a:t>након</a:t>
            </a:r>
            <a:r>
              <a:rPr lang="en-US" sz="2000" dirty="0" smtClean="0">
                <a:latin typeface="Corbel" pitchFamily="34" charset="0"/>
              </a:rPr>
              <a:t> 40 </a:t>
            </a:r>
            <a:r>
              <a:rPr lang="en-US" sz="2000" dirty="0" err="1" smtClean="0">
                <a:latin typeface="Corbel" pitchFamily="34" charset="0"/>
              </a:rPr>
              <a:t>година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владавине</a:t>
            </a:r>
            <a:r>
              <a:rPr lang="en-US" sz="2000" dirty="0" smtClean="0">
                <a:latin typeface="Corbel" pitchFamily="34" charset="0"/>
              </a:rPr>
              <a:t>, </a:t>
            </a:r>
            <a:r>
              <a:rPr lang="en-US" sz="2000" dirty="0" err="1" smtClean="0">
                <a:latin typeface="Corbel" pitchFamily="34" charset="0"/>
              </a:rPr>
              <a:t>почину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Соломон</a:t>
            </a:r>
            <a:r>
              <a:rPr lang="en-US" sz="2000" dirty="0" smtClean="0">
                <a:latin typeface="Corbel" pitchFamily="34" charset="0"/>
              </a:rPr>
              <a:t> и </a:t>
            </a:r>
            <a:r>
              <a:rPr lang="en-US" sz="2000" dirty="0" err="1" smtClean="0">
                <a:latin typeface="Corbel" pitchFamily="34" charset="0"/>
              </a:rPr>
              <a:t>би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погребен</a:t>
            </a:r>
            <a:r>
              <a:rPr lang="en-US" sz="2000" dirty="0" smtClean="0">
                <a:latin typeface="Corbel" pitchFamily="34" charset="0"/>
              </a:rPr>
              <a:t> у </a:t>
            </a:r>
            <a:r>
              <a:rPr lang="en-US" sz="2000" dirty="0" err="1" smtClean="0">
                <a:latin typeface="Corbel" pitchFamily="34" charset="0"/>
              </a:rPr>
              <a:t>граду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Давида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оца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својега</a:t>
            </a:r>
            <a:r>
              <a:rPr lang="en-US" sz="2000" dirty="0" smtClean="0">
                <a:latin typeface="Corbel" pitchFamily="34" charset="0"/>
              </a:rPr>
              <a:t> </a:t>
            </a:r>
            <a:endParaRPr lang="en-US" sz="2000" dirty="0"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 Глава 12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457200"/>
            <a:ext cx="7620000" cy="6400800"/>
          </a:xfrm>
        </p:spPr>
        <p:txBody>
          <a:bodyPr>
            <a:noAutofit/>
          </a:bodyPr>
          <a:lstStyle/>
          <a:p>
            <a:pPr algn="ctr">
              <a:buNone/>
            </a:pPr>
            <a:endParaRPr lang="sr-Cyrl-RS" sz="1600" b="1" dirty="0" smtClean="0">
              <a:latin typeface="Corbel" pitchFamily="34" charset="0"/>
            </a:endParaRPr>
          </a:p>
          <a:p>
            <a:pPr algn="ctr">
              <a:buNone/>
            </a:pPr>
            <a:r>
              <a:rPr lang="en-US" sz="1900" b="1" dirty="0" err="1" smtClean="0">
                <a:latin typeface="Corbel" pitchFamily="34" charset="0"/>
              </a:rPr>
              <a:t>Ровоам</a:t>
            </a:r>
            <a:r>
              <a:rPr lang="en-US" sz="1900" b="1" dirty="0" smtClean="0">
                <a:latin typeface="Corbel" pitchFamily="34" charset="0"/>
              </a:rPr>
              <a:t> и </a:t>
            </a:r>
            <a:r>
              <a:rPr lang="en-US" sz="1900" b="1" dirty="0" err="1" smtClean="0">
                <a:latin typeface="Corbel" pitchFamily="34" charset="0"/>
              </a:rPr>
              <a:t>Јеровоам</a:t>
            </a:r>
            <a:r>
              <a:rPr lang="en-US" sz="1900" b="1" dirty="0" smtClean="0">
                <a:latin typeface="Corbel" pitchFamily="34" charset="0"/>
              </a:rPr>
              <a:t> и </a:t>
            </a:r>
            <a:r>
              <a:rPr lang="en-US" sz="1900" b="1" dirty="0" err="1" smtClean="0">
                <a:latin typeface="Corbel" pitchFamily="34" charset="0"/>
              </a:rPr>
              <a:t>подела</a:t>
            </a:r>
            <a:r>
              <a:rPr lang="en-US" sz="1900" b="1" dirty="0" smtClean="0">
                <a:latin typeface="Corbel" pitchFamily="34" charset="0"/>
              </a:rPr>
              <a:t> </a:t>
            </a:r>
            <a:r>
              <a:rPr lang="en-US" sz="1900" b="1" dirty="0" err="1" smtClean="0">
                <a:latin typeface="Corbel" pitchFamily="34" charset="0"/>
              </a:rPr>
              <a:t>Царства</a:t>
            </a:r>
            <a:endParaRPr lang="sr-Cyrl-RS" sz="1900" b="1" dirty="0" smtClean="0">
              <a:latin typeface="Corbel" pitchFamily="34" charset="0"/>
            </a:endParaRPr>
          </a:p>
          <a:p>
            <a:pPr algn="ctr">
              <a:buNone/>
            </a:pPr>
            <a:endParaRPr lang="en-US" sz="1900" dirty="0" smtClean="0">
              <a:latin typeface="Corbel" pitchFamily="34" charset="0"/>
            </a:endParaRPr>
          </a:p>
          <a:p>
            <a:r>
              <a:rPr lang="en-US" sz="1900" dirty="0" err="1" smtClean="0">
                <a:latin typeface="Corbel" pitchFamily="34" charset="0"/>
              </a:rPr>
              <a:t>збор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Израиљев</a:t>
            </a:r>
            <a:r>
              <a:rPr lang="en-US" sz="1900" dirty="0" smtClean="0">
                <a:latin typeface="Corbel" pitchFamily="34" charset="0"/>
              </a:rPr>
              <a:t> у </a:t>
            </a:r>
            <a:r>
              <a:rPr lang="en-US" sz="1900" dirty="0" err="1" smtClean="0">
                <a:latin typeface="Corbel" pitchFamily="34" charset="0"/>
              </a:rPr>
              <a:t>Сихему</a:t>
            </a:r>
            <a:r>
              <a:rPr lang="en-US" sz="1900" dirty="0" smtClean="0">
                <a:latin typeface="Corbel" pitchFamily="34" charset="0"/>
              </a:rPr>
              <a:t> и </a:t>
            </a:r>
            <a:r>
              <a:rPr lang="en-US" sz="1900" dirty="0" err="1" smtClean="0">
                <a:latin typeface="Corbel" pitchFamily="34" charset="0"/>
              </a:rPr>
              <a:t>расправа</a:t>
            </a:r>
            <a:r>
              <a:rPr lang="en-US" sz="1900" dirty="0" smtClean="0">
                <a:latin typeface="Corbel" pitchFamily="34" charset="0"/>
              </a:rPr>
              <a:t> о „</a:t>
            </a:r>
            <a:r>
              <a:rPr lang="en-US" sz="1900" dirty="0" err="1" smtClean="0">
                <a:latin typeface="Corbel" pitchFamily="34" charset="0"/>
              </a:rPr>
              <a:t>тешком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јарму</a:t>
            </a:r>
            <a:r>
              <a:rPr lang="en-US" sz="1900" dirty="0" smtClean="0">
                <a:latin typeface="Corbel" pitchFamily="34" charset="0"/>
              </a:rPr>
              <a:t>“ </a:t>
            </a:r>
            <a:r>
              <a:rPr lang="en-US" sz="1900" dirty="0" err="1" smtClean="0">
                <a:latin typeface="Corbel" pitchFamily="34" charset="0"/>
              </a:rPr>
              <a:t>који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је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наметнуо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Соломон</a:t>
            </a:r>
            <a:endParaRPr lang="en-US" sz="1900" dirty="0" smtClean="0">
              <a:latin typeface="Corbel" pitchFamily="34" charset="0"/>
            </a:endParaRPr>
          </a:p>
          <a:p>
            <a:r>
              <a:rPr lang="en-US" sz="1900" dirty="0" err="1" smtClean="0">
                <a:latin typeface="Corbel" pitchFamily="34" charset="0"/>
              </a:rPr>
              <a:t>Јеровоам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предводи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делегацију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северњака</a:t>
            </a:r>
            <a:r>
              <a:rPr lang="en-US" sz="1900" dirty="0" smtClean="0">
                <a:latin typeface="Corbel" pitchFamily="34" charset="0"/>
              </a:rPr>
              <a:t> </a:t>
            </a:r>
          </a:p>
          <a:p>
            <a:r>
              <a:rPr lang="en-US" sz="1900" dirty="0" err="1" smtClean="0">
                <a:latin typeface="Corbel" pitchFamily="34" charset="0"/>
              </a:rPr>
              <a:t>Ровоам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на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молбу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одговара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тешким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речима</a:t>
            </a:r>
            <a:r>
              <a:rPr lang="en-US" sz="1900" dirty="0" smtClean="0">
                <a:latin typeface="Corbel" pitchFamily="34" charset="0"/>
              </a:rPr>
              <a:t> (</a:t>
            </a:r>
            <a:r>
              <a:rPr lang="en-US" sz="1900" dirty="0" err="1" smtClean="0">
                <a:latin typeface="Corbel" pitchFamily="34" charset="0"/>
              </a:rPr>
              <a:t>јер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се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саветовао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са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својим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другарима</a:t>
            </a:r>
            <a:r>
              <a:rPr lang="en-US" sz="1900" dirty="0" smtClean="0">
                <a:latin typeface="Corbel" pitchFamily="34" charset="0"/>
              </a:rPr>
              <a:t>, а </a:t>
            </a:r>
            <a:r>
              <a:rPr lang="en-US" sz="1900" dirty="0" err="1" smtClean="0">
                <a:latin typeface="Corbel" pitchFamily="34" charset="0"/>
              </a:rPr>
              <a:t>не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са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већем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стараца</a:t>
            </a:r>
            <a:r>
              <a:rPr lang="en-US" sz="1900" dirty="0" smtClean="0">
                <a:latin typeface="Corbel" pitchFamily="34" charset="0"/>
              </a:rPr>
              <a:t>): „</a:t>
            </a:r>
            <a:r>
              <a:rPr lang="en-US" sz="1900" dirty="0" err="1" smtClean="0">
                <a:latin typeface="Corbel" pitchFamily="34" charset="0"/>
              </a:rPr>
              <a:t>мој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отац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је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метнуо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на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тежак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јарам</a:t>
            </a:r>
            <a:r>
              <a:rPr lang="en-US" sz="1900" dirty="0" smtClean="0">
                <a:latin typeface="Corbel" pitchFamily="34" charset="0"/>
              </a:rPr>
              <a:t>, а </a:t>
            </a:r>
            <a:r>
              <a:rPr lang="en-US" sz="1900" dirty="0" err="1" smtClean="0">
                <a:latin typeface="Corbel" pitchFamily="34" charset="0"/>
              </a:rPr>
              <a:t>ја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ћу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још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дометнути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на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његов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јарам</a:t>
            </a:r>
            <a:r>
              <a:rPr lang="en-US" sz="1900" dirty="0" smtClean="0">
                <a:latin typeface="Corbel" pitchFamily="34" charset="0"/>
              </a:rPr>
              <a:t>, </a:t>
            </a:r>
            <a:r>
              <a:rPr lang="en-US" sz="1900" dirty="0" err="1" smtClean="0">
                <a:latin typeface="Corbel" pitchFamily="34" charset="0"/>
              </a:rPr>
              <a:t>отац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вас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је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мој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шибао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бичевима</a:t>
            </a:r>
            <a:r>
              <a:rPr lang="en-US" sz="1900" dirty="0" smtClean="0">
                <a:latin typeface="Corbel" pitchFamily="34" charset="0"/>
              </a:rPr>
              <a:t>, а </a:t>
            </a:r>
            <a:r>
              <a:rPr lang="en-US" sz="1900" dirty="0" err="1" smtClean="0">
                <a:latin typeface="Corbel" pitchFamily="34" charset="0"/>
              </a:rPr>
              <a:t>ја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ћу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вас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шибати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бодљивијем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бичевима</a:t>
            </a:r>
            <a:r>
              <a:rPr lang="en-US" sz="1900" dirty="0" smtClean="0">
                <a:latin typeface="Corbel" pitchFamily="34" charset="0"/>
              </a:rPr>
              <a:t>“. </a:t>
            </a:r>
          </a:p>
          <a:p>
            <a:r>
              <a:rPr lang="en-US" sz="1900" dirty="0" err="1" smtClean="0">
                <a:latin typeface="Corbel" pitchFamily="34" charset="0"/>
              </a:rPr>
              <a:t>разочарење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северних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племена</a:t>
            </a:r>
            <a:r>
              <a:rPr lang="en-US" sz="1900" dirty="0" smtClean="0">
                <a:latin typeface="Corbel" pitchFamily="34" charset="0"/>
              </a:rPr>
              <a:t> и </a:t>
            </a:r>
            <a:r>
              <a:rPr lang="en-US" sz="1900" dirty="0" err="1" smtClean="0">
                <a:latin typeface="Corbel" pitchFamily="34" charset="0"/>
              </a:rPr>
              <a:t>доношење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одлуке</a:t>
            </a:r>
            <a:r>
              <a:rPr lang="en-US" sz="1900" dirty="0" smtClean="0">
                <a:latin typeface="Corbel" pitchFamily="34" charset="0"/>
              </a:rPr>
              <a:t> и </a:t>
            </a:r>
            <a:r>
              <a:rPr lang="en-US" sz="1900" dirty="0" err="1" smtClean="0">
                <a:latin typeface="Corbel" pitchFamily="34" charset="0"/>
              </a:rPr>
              <a:t>подели</a:t>
            </a:r>
            <a:endParaRPr lang="en-US" sz="1900" dirty="0" smtClean="0">
              <a:latin typeface="Corbel" pitchFamily="34" charset="0"/>
            </a:endParaRPr>
          </a:p>
          <a:p>
            <a:r>
              <a:rPr lang="en-US" sz="1900" dirty="0" err="1" smtClean="0">
                <a:latin typeface="Corbel" pitchFamily="34" charset="0"/>
              </a:rPr>
              <a:t>почетак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инцидената</a:t>
            </a:r>
            <a:r>
              <a:rPr lang="en-US" sz="1900" dirty="0" smtClean="0">
                <a:latin typeface="Corbel" pitchFamily="34" charset="0"/>
              </a:rPr>
              <a:t>: </a:t>
            </a:r>
            <a:r>
              <a:rPr lang="en-US" sz="1900" dirty="0" err="1" smtClean="0">
                <a:latin typeface="Corbel" pitchFamily="34" charset="0"/>
              </a:rPr>
              <a:t>убијање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Ровоамовог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порезника</a:t>
            </a:r>
            <a:r>
              <a:rPr lang="en-US" sz="1900" dirty="0" smtClean="0">
                <a:latin typeface="Corbel" pitchFamily="34" charset="0"/>
              </a:rPr>
              <a:t> </a:t>
            </a:r>
          </a:p>
          <a:p>
            <a:r>
              <a:rPr lang="en-US" sz="1900" dirty="0" err="1" smtClean="0">
                <a:latin typeface="Corbel" pitchFamily="34" charset="0"/>
              </a:rPr>
              <a:t>Ровоам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прави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планове</a:t>
            </a:r>
            <a:r>
              <a:rPr lang="en-US" sz="1900" dirty="0" smtClean="0">
                <a:latin typeface="Corbel" pitchFamily="34" charset="0"/>
              </a:rPr>
              <a:t> о </a:t>
            </a:r>
            <a:r>
              <a:rPr lang="en-US" sz="1900" dirty="0" err="1" smtClean="0">
                <a:latin typeface="Corbel" pitchFamily="34" charset="0"/>
              </a:rPr>
              <a:t>војном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походу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на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Израиљ</a:t>
            </a:r>
            <a:r>
              <a:rPr lang="en-US" sz="1900" dirty="0" smtClean="0">
                <a:latin typeface="Corbel" pitchFamily="34" charset="0"/>
              </a:rPr>
              <a:t>, </a:t>
            </a:r>
            <a:r>
              <a:rPr lang="en-US" sz="1900" dirty="0" err="1" smtClean="0">
                <a:latin typeface="Corbel" pitchFamily="34" charset="0"/>
              </a:rPr>
              <a:t>али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га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од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тога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одговара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b="1" dirty="0" err="1" smtClean="0">
                <a:latin typeface="Corbel" pitchFamily="34" charset="0"/>
              </a:rPr>
              <a:t>пророк</a:t>
            </a:r>
            <a:r>
              <a:rPr lang="en-US" sz="1900" b="1" dirty="0" smtClean="0">
                <a:latin typeface="Corbel" pitchFamily="34" charset="0"/>
              </a:rPr>
              <a:t> </a:t>
            </a:r>
            <a:r>
              <a:rPr lang="en-US" sz="1900" b="1" dirty="0" err="1" smtClean="0">
                <a:latin typeface="Corbel" pitchFamily="34" charset="0"/>
              </a:rPr>
              <a:t>Семеј</a:t>
            </a:r>
            <a:r>
              <a:rPr lang="en-US" sz="1900" dirty="0" smtClean="0">
                <a:latin typeface="Corbel" pitchFamily="34" charset="0"/>
              </a:rPr>
              <a:t> и </a:t>
            </a:r>
            <a:r>
              <a:rPr lang="en-US" sz="1900" dirty="0" err="1" smtClean="0">
                <a:latin typeface="Corbel" pitchFamily="34" charset="0"/>
              </a:rPr>
              <a:t>он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одустаје</a:t>
            </a:r>
            <a:r>
              <a:rPr lang="en-US" sz="1900" dirty="0" smtClean="0">
                <a:latin typeface="Corbel" pitchFamily="34" charset="0"/>
              </a:rPr>
              <a:t> </a:t>
            </a:r>
          </a:p>
          <a:p>
            <a:r>
              <a:rPr lang="en-US" sz="1900" dirty="0" err="1" smtClean="0">
                <a:latin typeface="Corbel" pitchFamily="34" charset="0"/>
              </a:rPr>
              <a:t>Јеровоам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утврђује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градове</a:t>
            </a:r>
            <a:r>
              <a:rPr lang="en-US" sz="1900" dirty="0" smtClean="0">
                <a:latin typeface="Corbel" pitchFamily="34" charset="0"/>
              </a:rPr>
              <a:t> у </a:t>
            </a:r>
            <a:r>
              <a:rPr lang="en-US" sz="1900" dirty="0" err="1" smtClean="0">
                <a:latin typeface="Corbel" pitchFamily="34" charset="0"/>
              </a:rPr>
              <a:t>Израиљу</a:t>
            </a:r>
            <a:r>
              <a:rPr lang="en-US" sz="1900" dirty="0" smtClean="0">
                <a:latin typeface="Corbel" pitchFamily="34" charset="0"/>
              </a:rPr>
              <a:t>: </a:t>
            </a:r>
            <a:r>
              <a:rPr lang="en-US" sz="1900" dirty="0" err="1" smtClean="0">
                <a:latin typeface="Corbel" pitchFamily="34" charset="0"/>
              </a:rPr>
              <a:t>Сихем</a:t>
            </a:r>
            <a:r>
              <a:rPr lang="en-US" sz="1900" dirty="0" smtClean="0">
                <a:latin typeface="Corbel" pitchFamily="34" charset="0"/>
              </a:rPr>
              <a:t> и </a:t>
            </a:r>
            <a:r>
              <a:rPr lang="en-US" sz="1900" dirty="0" err="1" smtClean="0">
                <a:latin typeface="Corbel" pitchFamily="34" charset="0"/>
              </a:rPr>
              <a:t>Фануил</a:t>
            </a:r>
            <a:endParaRPr lang="en-US" sz="1900" dirty="0" smtClean="0">
              <a:latin typeface="Corbel" pitchFamily="34" charset="0"/>
            </a:endParaRPr>
          </a:p>
          <a:p>
            <a:r>
              <a:rPr lang="en-US" sz="1900" dirty="0" err="1" smtClean="0">
                <a:latin typeface="Corbel" pitchFamily="34" charset="0"/>
              </a:rPr>
              <a:t>одлука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Јеровоамова</a:t>
            </a:r>
            <a:r>
              <a:rPr lang="en-US" sz="1900" dirty="0" smtClean="0">
                <a:latin typeface="Corbel" pitchFamily="34" charset="0"/>
              </a:rPr>
              <a:t> о </a:t>
            </a:r>
            <a:r>
              <a:rPr lang="en-US" sz="1900" dirty="0" err="1" smtClean="0">
                <a:latin typeface="Corbel" pitchFamily="34" charset="0"/>
              </a:rPr>
              <a:t>установљењу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нових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светилишта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из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политичких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разлога</a:t>
            </a:r>
            <a:r>
              <a:rPr lang="en-US" sz="1900" dirty="0" smtClean="0">
                <a:latin typeface="Corbel" pitchFamily="34" charset="0"/>
              </a:rPr>
              <a:t>: </a:t>
            </a:r>
            <a:r>
              <a:rPr lang="en-US" sz="1900" dirty="0" err="1" smtClean="0">
                <a:latin typeface="Corbel" pitchFamily="34" charset="0"/>
              </a:rPr>
              <a:t>да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људи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не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би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ишли</a:t>
            </a:r>
            <a:r>
              <a:rPr lang="en-US" sz="1900" dirty="0" smtClean="0">
                <a:latin typeface="Corbel" pitchFamily="34" charset="0"/>
              </a:rPr>
              <a:t> у </a:t>
            </a:r>
            <a:r>
              <a:rPr lang="en-US" sz="1900" dirty="0" err="1" smtClean="0">
                <a:latin typeface="Corbel" pitchFamily="34" charset="0"/>
              </a:rPr>
              <a:t>Јерусалим</a:t>
            </a:r>
            <a:endParaRPr lang="en-US" sz="1900" dirty="0" smtClean="0">
              <a:latin typeface="Corbel" pitchFamily="34" charset="0"/>
            </a:endParaRPr>
          </a:p>
          <a:p>
            <a:r>
              <a:rPr lang="en-US" sz="1900" dirty="0" err="1" smtClean="0">
                <a:latin typeface="Corbel" pitchFamily="34" charset="0"/>
              </a:rPr>
              <a:t>установљење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култних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места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Дана</a:t>
            </a:r>
            <a:r>
              <a:rPr lang="en-US" sz="1900" dirty="0" smtClean="0">
                <a:latin typeface="Corbel" pitchFamily="34" charset="0"/>
              </a:rPr>
              <a:t> и </a:t>
            </a:r>
            <a:r>
              <a:rPr lang="en-US" sz="1900" dirty="0" err="1" smtClean="0">
                <a:latin typeface="Corbel" pitchFamily="34" charset="0"/>
              </a:rPr>
              <a:t>Ветиља</a:t>
            </a:r>
            <a:r>
              <a:rPr lang="en-US" sz="1900" dirty="0" smtClean="0">
                <a:latin typeface="Corbel" pitchFamily="34" charset="0"/>
              </a:rPr>
              <a:t> и </a:t>
            </a:r>
            <a:r>
              <a:rPr lang="en-US" sz="1900" dirty="0" err="1" smtClean="0">
                <a:latin typeface="Corbel" pitchFamily="34" charset="0"/>
              </a:rPr>
              <a:t>постављање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два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златна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телета</a:t>
            </a:r>
            <a:r>
              <a:rPr lang="en-US" sz="1900" dirty="0" smtClean="0">
                <a:latin typeface="Corbel" pitchFamily="34" charset="0"/>
              </a:rPr>
              <a:t>; </a:t>
            </a:r>
            <a:r>
              <a:rPr lang="en-US" sz="1900" dirty="0" err="1" smtClean="0">
                <a:latin typeface="Corbel" pitchFamily="34" charset="0"/>
              </a:rPr>
              <a:t>Јеровоам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приноси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жртве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идолима</a:t>
            </a:r>
            <a:endParaRPr lang="en-US" sz="1900" dirty="0"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 Глава 13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457200"/>
            <a:ext cx="7620000" cy="6400800"/>
          </a:xfrm>
        </p:spPr>
        <p:txBody>
          <a:bodyPr>
            <a:noAutofit/>
          </a:bodyPr>
          <a:lstStyle/>
          <a:p>
            <a:pPr algn="ctr">
              <a:buNone/>
            </a:pPr>
            <a:endParaRPr lang="sr-Cyrl-RS" sz="1800" b="1" dirty="0" smtClean="0">
              <a:latin typeface="Corbel" pitchFamily="34" charset="0"/>
            </a:endParaRPr>
          </a:p>
          <a:p>
            <a:r>
              <a:rPr lang="en-US" sz="1800" b="1" dirty="0" err="1" smtClean="0"/>
              <a:t>долазак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човека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Божијег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из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Јуде</a:t>
            </a:r>
            <a:r>
              <a:rPr lang="en-US" sz="1800" dirty="0" smtClean="0"/>
              <a:t> у </a:t>
            </a:r>
            <a:r>
              <a:rPr lang="en-US" sz="1800" dirty="0" err="1" smtClean="0"/>
              <a:t>Ветиљ</a:t>
            </a:r>
            <a:r>
              <a:rPr lang="en-US" sz="1800" dirty="0" smtClean="0"/>
              <a:t> </a:t>
            </a:r>
            <a:r>
              <a:rPr lang="en-US" sz="1800" dirty="0" err="1" smtClean="0"/>
              <a:t>кад</a:t>
            </a:r>
            <a:r>
              <a:rPr lang="en-US" sz="1800" dirty="0" smtClean="0"/>
              <a:t> </a:t>
            </a:r>
            <a:r>
              <a:rPr lang="en-US" sz="1800" dirty="0" err="1" smtClean="0"/>
              <a:t>Јеровоам</a:t>
            </a:r>
            <a:r>
              <a:rPr lang="en-US" sz="1800" dirty="0" smtClean="0"/>
              <a:t> </a:t>
            </a:r>
            <a:r>
              <a:rPr lang="en-US" sz="1800" dirty="0" err="1" smtClean="0"/>
              <a:t>кађаше</a:t>
            </a:r>
            <a:r>
              <a:rPr lang="en-US" sz="1800" dirty="0" smtClean="0"/>
              <a:t> </a:t>
            </a:r>
            <a:r>
              <a:rPr lang="en-US" sz="1800" dirty="0" err="1" smtClean="0"/>
              <a:t>на</a:t>
            </a:r>
            <a:r>
              <a:rPr lang="en-US" sz="1800" dirty="0" smtClean="0"/>
              <a:t> </a:t>
            </a:r>
            <a:r>
              <a:rPr lang="en-US" sz="1800" dirty="0" err="1" smtClean="0"/>
              <a:t>идолском</a:t>
            </a:r>
            <a:r>
              <a:rPr lang="en-US" sz="1800" dirty="0" smtClean="0"/>
              <a:t> </a:t>
            </a:r>
            <a:r>
              <a:rPr lang="en-US" sz="1800" dirty="0" err="1" smtClean="0"/>
              <a:t>олтару</a:t>
            </a:r>
            <a:endParaRPr lang="en-US" sz="1800" dirty="0" smtClean="0"/>
          </a:p>
          <a:p>
            <a:r>
              <a:rPr lang="en-US" sz="1800" dirty="0" err="1" smtClean="0"/>
              <a:t>човек</a:t>
            </a:r>
            <a:r>
              <a:rPr lang="en-US" sz="1800" dirty="0" smtClean="0"/>
              <a:t> </a:t>
            </a:r>
            <a:r>
              <a:rPr lang="en-US" sz="1800" dirty="0" err="1" smtClean="0"/>
              <a:t>Божији</a:t>
            </a:r>
            <a:r>
              <a:rPr lang="en-US" sz="1800" dirty="0" smtClean="0"/>
              <a:t> </a:t>
            </a:r>
            <a:r>
              <a:rPr lang="en-US" sz="1800" dirty="0" err="1" smtClean="0"/>
              <a:t>пророкује</a:t>
            </a:r>
            <a:r>
              <a:rPr lang="en-US" sz="1800" dirty="0" smtClean="0"/>
              <a:t> о </a:t>
            </a:r>
            <a:r>
              <a:rPr lang="en-US" sz="1800" dirty="0" err="1" smtClean="0"/>
              <a:t>рођењу</a:t>
            </a:r>
            <a:r>
              <a:rPr lang="en-US" sz="1800" dirty="0" smtClean="0"/>
              <a:t> </a:t>
            </a:r>
            <a:r>
              <a:rPr lang="en-US" sz="1800" dirty="0" err="1" smtClean="0"/>
              <a:t>Јосије</a:t>
            </a:r>
            <a:r>
              <a:rPr lang="en-US" sz="1800" dirty="0" smtClean="0"/>
              <a:t> </a:t>
            </a:r>
            <a:r>
              <a:rPr lang="en-US" sz="1800" dirty="0" err="1" smtClean="0"/>
              <a:t>који</a:t>
            </a:r>
            <a:r>
              <a:rPr lang="en-US" sz="1800" dirty="0" smtClean="0"/>
              <a:t> </a:t>
            </a:r>
            <a:r>
              <a:rPr lang="en-US" sz="1800" dirty="0" err="1" smtClean="0"/>
              <a:t>ће</a:t>
            </a:r>
            <a:r>
              <a:rPr lang="en-US" sz="1800" dirty="0" smtClean="0"/>
              <a:t> </a:t>
            </a:r>
            <a:r>
              <a:rPr lang="en-US" sz="1800" dirty="0" err="1" smtClean="0"/>
              <a:t>побити</a:t>
            </a:r>
            <a:r>
              <a:rPr lang="en-US" sz="1800" dirty="0" smtClean="0"/>
              <a:t> </a:t>
            </a:r>
            <a:r>
              <a:rPr lang="en-US" sz="1800" dirty="0" err="1" smtClean="0"/>
              <a:t>све</a:t>
            </a:r>
            <a:r>
              <a:rPr lang="en-US" sz="1800" dirty="0" smtClean="0"/>
              <a:t> </a:t>
            </a:r>
            <a:r>
              <a:rPr lang="en-US" sz="1800" dirty="0" err="1" smtClean="0"/>
              <a:t>који</a:t>
            </a:r>
            <a:r>
              <a:rPr lang="en-US" sz="1800" dirty="0" smtClean="0"/>
              <a:t> </a:t>
            </a:r>
            <a:r>
              <a:rPr lang="en-US" sz="1800" dirty="0" err="1" smtClean="0"/>
              <a:t>каде</a:t>
            </a:r>
            <a:r>
              <a:rPr lang="en-US" sz="1800" dirty="0" smtClean="0"/>
              <a:t> </a:t>
            </a:r>
            <a:r>
              <a:rPr lang="en-US" sz="1800" dirty="0" err="1" smtClean="0"/>
              <a:t>на</a:t>
            </a:r>
            <a:r>
              <a:rPr lang="en-US" sz="1800" dirty="0" smtClean="0"/>
              <a:t> </a:t>
            </a:r>
            <a:r>
              <a:rPr lang="en-US" sz="1800" dirty="0" err="1" smtClean="0"/>
              <a:t>висинама</a:t>
            </a:r>
            <a:r>
              <a:rPr lang="en-US" sz="1800" dirty="0" smtClean="0"/>
              <a:t> и </a:t>
            </a:r>
            <a:r>
              <a:rPr lang="en-US" sz="1800" dirty="0" err="1" smtClean="0"/>
              <a:t>све</a:t>
            </a:r>
            <a:r>
              <a:rPr lang="en-US" sz="1800" dirty="0" smtClean="0"/>
              <a:t> </a:t>
            </a:r>
            <a:r>
              <a:rPr lang="en-US" sz="1800" dirty="0" err="1" smtClean="0"/>
              <a:t>идолске</a:t>
            </a:r>
            <a:r>
              <a:rPr lang="en-US" sz="1800" dirty="0" smtClean="0"/>
              <a:t> </a:t>
            </a:r>
            <a:r>
              <a:rPr lang="en-US" sz="1800" dirty="0" err="1" smtClean="0"/>
              <a:t>жртвенике</a:t>
            </a:r>
            <a:r>
              <a:rPr lang="en-US" sz="1800" dirty="0" smtClean="0"/>
              <a:t> </a:t>
            </a:r>
            <a:r>
              <a:rPr lang="en-US" sz="1800" dirty="0" err="1" smtClean="0"/>
              <a:t>срушити</a:t>
            </a:r>
            <a:endParaRPr lang="en-US" sz="1800" dirty="0" smtClean="0"/>
          </a:p>
          <a:p>
            <a:r>
              <a:rPr lang="en-US" sz="1800" dirty="0" err="1" smtClean="0"/>
              <a:t>човек</a:t>
            </a:r>
            <a:r>
              <a:rPr lang="en-US" sz="1800" dirty="0" smtClean="0"/>
              <a:t> </a:t>
            </a:r>
            <a:r>
              <a:rPr lang="en-US" sz="1800" dirty="0" err="1" smtClean="0"/>
              <a:t>Божији</a:t>
            </a:r>
            <a:r>
              <a:rPr lang="en-US" sz="1800" dirty="0" smtClean="0"/>
              <a:t> </a:t>
            </a:r>
            <a:r>
              <a:rPr lang="en-US" sz="1800" dirty="0" err="1" smtClean="0"/>
              <a:t>чини</a:t>
            </a:r>
            <a:r>
              <a:rPr lang="en-US" sz="1800" dirty="0" smtClean="0"/>
              <a:t> </a:t>
            </a:r>
            <a:r>
              <a:rPr lang="en-US" sz="1800" dirty="0" err="1" smtClean="0"/>
              <a:t>знак</a:t>
            </a:r>
            <a:r>
              <a:rPr lang="en-US" sz="1800" dirty="0" smtClean="0"/>
              <a:t> </a:t>
            </a:r>
            <a:r>
              <a:rPr lang="en-US" sz="1800" dirty="0" err="1" smtClean="0"/>
              <a:t>да</a:t>
            </a:r>
            <a:r>
              <a:rPr lang="en-US" sz="1800" dirty="0" smtClean="0"/>
              <a:t> </a:t>
            </a:r>
            <a:r>
              <a:rPr lang="en-US" sz="1800" dirty="0" err="1" smtClean="0"/>
              <a:t>би</a:t>
            </a:r>
            <a:r>
              <a:rPr lang="en-US" sz="1800" dirty="0" smtClean="0"/>
              <a:t> </a:t>
            </a:r>
            <a:r>
              <a:rPr lang="en-US" sz="1800" dirty="0" err="1" smtClean="0"/>
              <a:t>потврдио</a:t>
            </a:r>
            <a:r>
              <a:rPr lang="en-US" sz="1800" dirty="0" smtClean="0"/>
              <a:t> </a:t>
            </a:r>
            <a:r>
              <a:rPr lang="en-US" sz="1800" dirty="0" err="1" smtClean="0"/>
              <a:t>да</a:t>
            </a:r>
            <a:r>
              <a:rPr lang="en-US" sz="1800" dirty="0" smtClean="0"/>
              <a:t> </a:t>
            </a:r>
            <a:r>
              <a:rPr lang="en-US" sz="1800" dirty="0" err="1" smtClean="0"/>
              <a:t>је</a:t>
            </a:r>
            <a:r>
              <a:rPr lang="en-US" sz="1800" dirty="0" smtClean="0"/>
              <a:t> </a:t>
            </a:r>
            <a:r>
              <a:rPr lang="en-US" sz="1800" dirty="0" err="1" smtClean="0"/>
              <a:t>од</a:t>
            </a:r>
            <a:r>
              <a:rPr lang="en-US" sz="1800" dirty="0" smtClean="0"/>
              <a:t> </a:t>
            </a:r>
            <a:r>
              <a:rPr lang="en-US" sz="1800" dirty="0" err="1" smtClean="0"/>
              <a:t>Господа</a:t>
            </a:r>
            <a:r>
              <a:rPr lang="en-US" sz="1800" dirty="0" smtClean="0"/>
              <a:t> </a:t>
            </a:r>
            <a:r>
              <a:rPr lang="en-US" sz="1800" dirty="0" err="1" smtClean="0"/>
              <a:t>оно</a:t>
            </a:r>
            <a:r>
              <a:rPr lang="en-US" sz="1800" dirty="0" smtClean="0"/>
              <a:t> </a:t>
            </a:r>
            <a:r>
              <a:rPr lang="en-US" sz="1800" dirty="0" err="1" smtClean="0"/>
              <a:t>што</a:t>
            </a:r>
            <a:r>
              <a:rPr lang="en-US" sz="1800" dirty="0" smtClean="0"/>
              <a:t> </a:t>
            </a:r>
            <a:r>
              <a:rPr lang="en-US" sz="1800" dirty="0" err="1" smtClean="0"/>
              <a:t>говори</a:t>
            </a:r>
            <a:r>
              <a:rPr lang="en-US" sz="1800" dirty="0" smtClean="0"/>
              <a:t>: </a:t>
            </a:r>
            <a:r>
              <a:rPr lang="en-US" sz="1800" dirty="0" err="1" smtClean="0"/>
              <a:t>олтар</a:t>
            </a:r>
            <a:r>
              <a:rPr lang="en-US" sz="1800" dirty="0" smtClean="0"/>
              <a:t> </a:t>
            </a:r>
            <a:r>
              <a:rPr lang="en-US" sz="1800" dirty="0" err="1" smtClean="0"/>
              <a:t>ветиљски</a:t>
            </a:r>
            <a:r>
              <a:rPr lang="en-US" sz="1800" dirty="0" smtClean="0"/>
              <a:t> </a:t>
            </a:r>
            <a:r>
              <a:rPr lang="en-US" sz="1800" dirty="0" err="1" smtClean="0"/>
              <a:t>се</a:t>
            </a:r>
            <a:r>
              <a:rPr lang="en-US" sz="1800" dirty="0" smtClean="0"/>
              <a:t> </a:t>
            </a:r>
            <a:r>
              <a:rPr lang="en-US" sz="1800" dirty="0" err="1" smtClean="0"/>
              <a:t>распада</a:t>
            </a:r>
            <a:r>
              <a:rPr lang="en-US" sz="1800" dirty="0" smtClean="0"/>
              <a:t> и </a:t>
            </a:r>
            <a:r>
              <a:rPr lang="en-US" sz="1800" dirty="0" err="1" smtClean="0"/>
              <a:t>пепео</a:t>
            </a:r>
            <a:r>
              <a:rPr lang="en-US" sz="1800" dirty="0" smtClean="0"/>
              <a:t> </a:t>
            </a:r>
            <a:r>
              <a:rPr lang="en-US" sz="1800" dirty="0" err="1" smtClean="0"/>
              <a:t>се</a:t>
            </a:r>
            <a:r>
              <a:rPr lang="en-US" sz="1800" dirty="0" smtClean="0"/>
              <a:t> </a:t>
            </a:r>
            <a:r>
              <a:rPr lang="en-US" sz="1800" dirty="0" err="1" smtClean="0"/>
              <a:t>просипа</a:t>
            </a:r>
            <a:r>
              <a:rPr lang="en-US" sz="1800" dirty="0" smtClean="0"/>
              <a:t> </a:t>
            </a:r>
            <a:r>
              <a:rPr lang="en-US" sz="1800" dirty="0" err="1" smtClean="0"/>
              <a:t>на</a:t>
            </a:r>
            <a:r>
              <a:rPr lang="en-US" sz="1800" dirty="0" smtClean="0"/>
              <a:t> </a:t>
            </a:r>
            <a:r>
              <a:rPr lang="en-US" sz="1800" dirty="0" err="1" smtClean="0"/>
              <a:t>земљу</a:t>
            </a:r>
            <a:endParaRPr lang="en-US" sz="1800" dirty="0" smtClean="0"/>
          </a:p>
          <a:p>
            <a:r>
              <a:rPr lang="en-US" sz="1800" dirty="0" err="1" smtClean="0"/>
              <a:t>Јеровоам</a:t>
            </a:r>
            <a:r>
              <a:rPr lang="en-US" sz="1800" dirty="0" smtClean="0"/>
              <a:t> </a:t>
            </a:r>
            <a:r>
              <a:rPr lang="en-US" sz="1800" dirty="0" err="1" smtClean="0"/>
              <a:t>заповеда</a:t>
            </a:r>
            <a:r>
              <a:rPr lang="en-US" sz="1800" dirty="0" smtClean="0"/>
              <a:t> </a:t>
            </a:r>
            <a:r>
              <a:rPr lang="en-US" sz="1800" dirty="0" err="1" smtClean="0"/>
              <a:t>да</a:t>
            </a:r>
            <a:r>
              <a:rPr lang="en-US" sz="1800" dirty="0" smtClean="0"/>
              <a:t> </a:t>
            </a:r>
            <a:r>
              <a:rPr lang="en-US" sz="1800" dirty="0" err="1" smtClean="0"/>
              <a:t>се</a:t>
            </a:r>
            <a:r>
              <a:rPr lang="en-US" sz="1800" dirty="0" smtClean="0"/>
              <a:t> </a:t>
            </a:r>
            <a:r>
              <a:rPr lang="en-US" sz="1800" dirty="0" err="1" smtClean="0"/>
              <a:t>пророк</a:t>
            </a:r>
            <a:r>
              <a:rPr lang="en-US" sz="1800" dirty="0" smtClean="0"/>
              <a:t> </a:t>
            </a:r>
            <a:r>
              <a:rPr lang="en-US" sz="1800" dirty="0" err="1" smtClean="0"/>
              <a:t>ухвати</a:t>
            </a:r>
            <a:r>
              <a:rPr lang="en-US" sz="1800" dirty="0" smtClean="0"/>
              <a:t> и </a:t>
            </a:r>
            <a:r>
              <a:rPr lang="en-US" sz="1800" dirty="0" err="1" smtClean="0"/>
              <a:t>показује</a:t>
            </a:r>
            <a:r>
              <a:rPr lang="en-US" sz="1800" dirty="0" smtClean="0"/>
              <a:t> </a:t>
            </a:r>
            <a:r>
              <a:rPr lang="en-US" sz="1800" dirty="0" err="1" smtClean="0"/>
              <a:t>руком</a:t>
            </a:r>
            <a:r>
              <a:rPr lang="en-US" sz="1800" dirty="0" smtClean="0"/>
              <a:t> </a:t>
            </a:r>
            <a:r>
              <a:rPr lang="en-US" sz="1800" dirty="0" err="1" smtClean="0"/>
              <a:t>на</a:t>
            </a:r>
            <a:r>
              <a:rPr lang="en-US" sz="1800" dirty="0" smtClean="0"/>
              <a:t> </a:t>
            </a:r>
            <a:r>
              <a:rPr lang="en-US" sz="1800" dirty="0" err="1" smtClean="0"/>
              <a:t>њега</a:t>
            </a:r>
            <a:r>
              <a:rPr lang="en-US" sz="1800" dirty="0" smtClean="0"/>
              <a:t>, </a:t>
            </a:r>
            <a:r>
              <a:rPr lang="en-US" sz="1800" dirty="0" err="1" smtClean="0"/>
              <a:t>али</a:t>
            </a:r>
            <a:r>
              <a:rPr lang="en-US" sz="1800" dirty="0" smtClean="0"/>
              <a:t> </a:t>
            </a:r>
            <a:r>
              <a:rPr lang="en-US" sz="1800" dirty="0" err="1" smtClean="0"/>
              <a:t>му</a:t>
            </a:r>
            <a:r>
              <a:rPr lang="en-US" sz="1800" dirty="0" smtClean="0"/>
              <a:t> </a:t>
            </a:r>
            <a:r>
              <a:rPr lang="en-US" sz="1800" dirty="0" err="1" smtClean="0"/>
              <a:t>се</a:t>
            </a:r>
            <a:r>
              <a:rPr lang="en-US" sz="1800" dirty="0" smtClean="0"/>
              <a:t> </a:t>
            </a:r>
            <a:r>
              <a:rPr lang="en-US" sz="1800" dirty="0" err="1" smtClean="0"/>
              <a:t>осуши</a:t>
            </a:r>
            <a:r>
              <a:rPr lang="en-US" sz="1800" dirty="0" smtClean="0"/>
              <a:t> </a:t>
            </a:r>
            <a:r>
              <a:rPr lang="en-US" sz="1800" dirty="0" err="1" smtClean="0"/>
              <a:t>рука</a:t>
            </a:r>
            <a:r>
              <a:rPr lang="en-US" sz="1800" dirty="0" smtClean="0"/>
              <a:t> </a:t>
            </a:r>
            <a:r>
              <a:rPr lang="en-US" sz="1800" dirty="0" err="1" smtClean="0"/>
              <a:t>којом</a:t>
            </a:r>
            <a:r>
              <a:rPr lang="en-US" sz="1800" dirty="0" smtClean="0"/>
              <a:t> </a:t>
            </a:r>
            <a:r>
              <a:rPr lang="en-US" sz="1800" dirty="0" err="1" smtClean="0"/>
              <a:t>је</a:t>
            </a:r>
            <a:r>
              <a:rPr lang="en-US" sz="1800" dirty="0" smtClean="0"/>
              <a:t> </a:t>
            </a:r>
            <a:r>
              <a:rPr lang="en-US" sz="1800" dirty="0" err="1" smtClean="0"/>
              <a:t>показао</a:t>
            </a:r>
            <a:endParaRPr lang="en-US" sz="1800" dirty="0" smtClean="0"/>
          </a:p>
          <a:p>
            <a:r>
              <a:rPr lang="en-US" sz="1800" dirty="0" err="1" smtClean="0"/>
              <a:t>човек</a:t>
            </a:r>
            <a:r>
              <a:rPr lang="en-US" sz="1800" dirty="0" smtClean="0"/>
              <a:t> </a:t>
            </a:r>
            <a:r>
              <a:rPr lang="en-US" sz="1800" dirty="0" err="1" smtClean="0"/>
              <a:t>Божији</a:t>
            </a:r>
            <a:r>
              <a:rPr lang="en-US" sz="1800" dirty="0" smtClean="0"/>
              <a:t> </a:t>
            </a:r>
            <a:r>
              <a:rPr lang="en-US" sz="1800" dirty="0" err="1" smtClean="0"/>
              <a:t>исцељује</a:t>
            </a:r>
            <a:r>
              <a:rPr lang="en-US" sz="1800" dirty="0" smtClean="0"/>
              <a:t> </a:t>
            </a:r>
            <a:r>
              <a:rPr lang="en-US" sz="1800" dirty="0" err="1" smtClean="0"/>
              <a:t>му</a:t>
            </a:r>
            <a:r>
              <a:rPr lang="en-US" sz="1800" dirty="0" smtClean="0"/>
              <a:t> </a:t>
            </a:r>
            <a:r>
              <a:rPr lang="en-US" sz="1800" dirty="0" err="1" smtClean="0"/>
              <a:t>руку</a:t>
            </a:r>
            <a:r>
              <a:rPr lang="en-US" sz="1800" dirty="0" smtClean="0"/>
              <a:t>, </a:t>
            </a:r>
            <a:r>
              <a:rPr lang="en-US" sz="1800" dirty="0" err="1" smtClean="0"/>
              <a:t>али</a:t>
            </a:r>
            <a:r>
              <a:rPr lang="en-US" sz="1800" dirty="0" smtClean="0"/>
              <a:t> </a:t>
            </a:r>
            <a:r>
              <a:rPr lang="en-US" sz="1800" dirty="0" err="1" smtClean="0"/>
              <a:t>не</a:t>
            </a:r>
            <a:r>
              <a:rPr lang="en-US" sz="1800" dirty="0" smtClean="0"/>
              <a:t> </a:t>
            </a:r>
            <a:r>
              <a:rPr lang="en-US" sz="1800" dirty="0" err="1" smtClean="0"/>
              <a:t>прихвата</a:t>
            </a:r>
            <a:r>
              <a:rPr lang="en-US" sz="1800" dirty="0" smtClean="0"/>
              <a:t> </a:t>
            </a:r>
            <a:r>
              <a:rPr lang="en-US" sz="1800" dirty="0" err="1" smtClean="0"/>
              <a:t>гостопримство</a:t>
            </a:r>
            <a:r>
              <a:rPr lang="en-US" sz="1800" dirty="0" smtClean="0"/>
              <a:t>, </a:t>
            </a:r>
            <a:r>
              <a:rPr lang="en-US" sz="1800" dirty="0" err="1" smtClean="0"/>
              <a:t>јер</a:t>
            </a:r>
            <a:r>
              <a:rPr lang="en-US" sz="1800" dirty="0" smtClean="0"/>
              <a:t> </a:t>
            </a:r>
            <a:r>
              <a:rPr lang="en-US" sz="1800" dirty="0" err="1" smtClean="0"/>
              <a:t>му</a:t>
            </a:r>
            <a:r>
              <a:rPr lang="en-US" sz="1800" dirty="0" smtClean="0"/>
              <a:t> </a:t>
            </a:r>
            <a:r>
              <a:rPr lang="en-US" sz="1800" dirty="0" err="1" smtClean="0"/>
              <a:t>је</a:t>
            </a:r>
            <a:r>
              <a:rPr lang="en-US" sz="1800" dirty="0" smtClean="0"/>
              <a:t> </a:t>
            </a:r>
            <a:r>
              <a:rPr lang="en-US" sz="1800" dirty="0" err="1" smtClean="0"/>
              <a:t>Господ</a:t>
            </a:r>
            <a:r>
              <a:rPr lang="en-US" sz="1800" dirty="0" smtClean="0"/>
              <a:t> </a:t>
            </a:r>
            <a:r>
              <a:rPr lang="en-US" sz="1800" dirty="0" err="1" smtClean="0"/>
              <a:t>заповедио</a:t>
            </a:r>
            <a:r>
              <a:rPr lang="en-US" sz="1800" dirty="0" smtClean="0"/>
              <a:t> </a:t>
            </a:r>
            <a:r>
              <a:rPr lang="en-US" sz="1800" dirty="0" err="1" smtClean="0"/>
              <a:t>да</a:t>
            </a:r>
            <a:r>
              <a:rPr lang="en-US" sz="1800" dirty="0" smtClean="0"/>
              <a:t> </a:t>
            </a:r>
            <a:r>
              <a:rPr lang="en-US" sz="1800" dirty="0" err="1" smtClean="0"/>
              <a:t>не</a:t>
            </a:r>
            <a:r>
              <a:rPr lang="en-US" sz="1800" dirty="0" smtClean="0"/>
              <a:t> </a:t>
            </a:r>
            <a:r>
              <a:rPr lang="en-US" sz="1800" dirty="0" err="1" smtClean="0"/>
              <a:t>једе</a:t>
            </a:r>
            <a:r>
              <a:rPr lang="en-US" sz="1800" dirty="0" smtClean="0"/>
              <a:t> </a:t>
            </a:r>
            <a:r>
              <a:rPr lang="en-US" sz="1800" dirty="0" err="1" smtClean="0"/>
              <a:t>хлеба</a:t>
            </a:r>
            <a:r>
              <a:rPr lang="en-US" sz="1800" dirty="0" smtClean="0"/>
              <a:t> </a:t>
            </a:r>
            <a:r>
              <a:rPr lang="en-US" sz="1800" dirty="0" err="1" smtClean="0"/>
              <a:t>нити</a:t>
            </a:r>
            <a:r>
              <a:rPr lang="en-US" sz="1800" dirty="0" smtClean="0"/>
              <a:t> </a:t>
            </a:r>
            <a:r>
              <a:rPr lang="en-US" sz="1800" dirty="0" err="1" smtClean="0"/>
              <a:t>пије</a:t>
            </a:r>
            <a:r>
              <a:rPr lang="en-US" sz="1800" dirty="0" smtClean="0"/>
              <a:t> </a:t>
            </a:r>
            <a:r>
              <a:rPr lang="en-US" sz="1800" dirty="0" err="1" smtClean="0"/>
              <a:t>воде</a:t>
            </a:r>
            <a:r>
              <a:rPr lang="en-US" sz="1800" dirty="0" smtClean="0"/>
              <a:t> у </a:t>
            </a:r>
            <a:r>
              <a:rPr lang="en-US" sz="1800" dirty="0" err="1" smtClean="0"/>
              <a:t>тој</a:t>
            </a:r>
            <a:r>
              <a:rPr lang="en-US" sz="1800" dirty="0" smtClean="0"/>
              <a:t> </a:t>
            </a:r>
            <a:r>
              <a:rPr lang="en-US" sz="1800" dirty="0" err="1" smtClean="0"/>
              <a:t>земљи</a:t>
            </a:r>
            <a:endParaRPr lang="en-US" sz="1800" dirty="0" smtClean="0"/>
          </a:p>
          <a:p>
            <a:r>
              <a:rPr lang="en-US" sz="1800" dirty="0" err="1" smtClean="0"/>
              <a:t>истовремено</a:t>
            </a:r>
            <a:r>
              <a:rPr lang="en-US" sz="1800" dirty="0" smtClean="0"/>
              <a:t>, </a:t>
            </a:r>
            <a:r>
              <a:rPr lang="en-US" sz="1800" dirty="0" err="1" smtClean="0"/>
              <a:t>један</a:t>
            </a:r>
            <a:r>
              <a:rPr lang="en-US" sz="1800" dirty="0" smtClean="0"/>
              <a:t> </a:t>
            </a:r>
            <a:r>
              <a:rPr lang="en-US" sz="1800" dirty="0" err="1" smtClean="0"/>
              <a:t>стари</a:t>
            </a:r>
            <a:r>
              <a:rPr lang="en-US" sz="1800" dirty="0" smtClean="0"/>
              <a:t> </a:t>
            </a:r>
            <a:r>
              <a:rPr lang="en-US" sz="1800" dirty="0" err="1" smtClean="0"/>
              <a:t>пророк</a:t>
            </a:r>
            <a:r>
              <a:rPr lang="en-US" sz="1800" dirty="0" smtClean="0"/>
              <a:t> у </a:t>
            </a:r>
            <a:r>
              <a:rPr lang="en-US" sz="1800" dirty="0" err="1" smtClean="0"/>
              <a:t>Ветиљу</a:t>
            </a:r>
            <a:r>
              <a:rPr lang="en-US" sz="1800" dirty="0" smtClean="0"/>
              <a:t> </a:t>
            </a:r>
            <a:r>
              <a:rPr lang="en-US" sz="1800" dirty="0" err="1" smtClean="0"/>
              <a:t>сазнаје</a:t>
            </a:r>
            <a:r>
              <a:rPr lang="en-US" sz="1800" dirty="0" smtClean="0"/>
              <a:t> </a:t>
            </a:r>
            <a:r>
              <a:rPr lang="en-US" sz="1800" dirty="0" err="1" smtClean="0"/>
              <a:t>за</a:t>
            </a:r>
            <a:r>
              <a:rPr lang="en-US" sz="1800" dirty="0" smtClean="0"/>
              <a:t> </a:t>
            </a:r>
            <a:r>
              <a:rPr lang="en-US" sz="1800" dirty="0" err="1" smtClean="0"/>
              <a:t>догађај</a:t>
            </a:r>
            <a:r>
              <a:rPr lang="en-US" sz="1800" dirty="0" smtClean="0"/>
              <a:t> и </a:t>
            </a:r>
            <a:r>
              <a:rPr lang="en-US" sz="1800" dirty="0" err="1" smtClean="0"/>
              <a:t>креће</a:t>
            </a:r>
            <a:r>
              <a:rPr lang="en-US" sz="1800" dirty="0" smtClean="0"/>
              <a:t> </a:t>
            </a:r>
            <a:r>
              <a:rPr lang="en-US" sz="1800" dirty="0" err="1" smtClean="0"/>
              <a:t>да</a:t>
            </a:r>
            <a:r>
              <a:rPr lang="en-US" sz="1800" dirty="0" smtClean="0"/>
              <a:t> </a:t>
            </a:r>
            <a:r>
              <a:rPr lang="en-US" sz="1800" dirty="0" err="1" smtClean="0"/>
              <a:t>на</a:t>
            </a:r>
            <a:r>
              <a:rPr lang="en-US" sz="1800" dirty="0" smtClean="0"/>
              <a:t> </a:t>
            </a:r>
            <a:r>
              <a:rPr lang="en-US" sz="1800" dirty="0" err="1" smtClean="0"/>
              <a:t>путу</a:t>
            </a:r>
            <a:r>
              <a:rPr lang="en-US" sz="1800" dirty="0" smtClean="0"/>
              <a:t> </a:t>
            </a:r>
            <a:r>
              <a:rPr lang="en-US" sz="1800" dirty="0" err="1" smtClean="0"/>
              <a:t>потражи</a:t>
            </a:r>
            <a:r>
              <a:rPr lang="en-US" sz="1800" dirty="0" smtClean="0"/>
              <a:t> </a:t>
            </a:r>
            <a:r>
              <a:rPr lang="en-US" sz="1800" dirty="0" err="1" smtClean="0"/>
              <a:t>овог</a:t>
            </a:r>
            <a:r>
              <a:rPr lang="en-US" sz="1800" dirty="0" smtClean="0"/>
              <a:t> </a:t>
            </a:r>
            <a:r>
              <a:rPr lang="en-US" sz="1800" dirty="0" err="1" smtClean="0"/>
              <a:t>човека</a:t>
            </a:r>
            <a:r>
              <a:rPr lang="en-US" sz="1800" dirty="0" smtClean="0"/>
              <a:t> </a:t>
            </a:r>
            <a:r>
              <a:rPr lang="en-US" sz="1800" dirty="0" err="1" smtClean="0"/>
              <a:t>Божијег</a:t>
            </a:r>
            <a:r>
              <a:rPr lang="en-US" sz="1800" dirty="0" smtClean="0"/>
              <a:t>, </a:t>
            </a:r>
            <a:r>
              <a:rPr lang="en-US" sz="1800" dirty="0" err="1" smtClean="0"/>
              <a:t>налази</a:t>
            </a:r>
            <a:r>
              <a:rPr lang="en-US" sz="1800" dirty="0" smtClean="0"/>
              <a:t> </a:t>
            </a:r>
            <a:r>
              <a:rPr lang="en-US" sz="1800" dirty="0" err="1" smtClean="0"/>
              <a:t>га</a:t>
            </a:r>
            <a:r>
              <a:rPr lang="en-US" sz="1800" dirty="0" smtClean="0"/>
              <a:t> </a:t>
            </a:r>
            <a:r>
              <a:rPr lang="en-US" sz="1800" dirty="0" err="1" smtClean="0"/>
              <a:t>на</a:t>
            </a:r>
            <a:r>
              <a:rPr lang="en-US" sz="1800" dirty="0" smtClean="0"/>
              <a:t> </a:t>
            </a:r>
            <a:r>
              <a:rPr lang="en-US" sz="1800" dirty="0" err="1" smtClean="0"/>
              <a:t>путу</a:t>
            </a:r>
            <a:r>
              <a:rPr lang="en-US" sz="1800" dirty="0" smtClean="0"/>
              <a:t> и </a:t>
            </a:r>
            <a:r>
              <a:rPr lang="en-US" sz="1800" dirty="0" err="1" smtClean="0"/>
              <a:t>слага</a:t>
            </a:r>
            <a:r>
              <a:rPr lang="en-US" sz="1800" dirty="0" smtClean="0"/>
              <a:t> </a:t>
            </a:r>
            <a:r>
              <a:rPr lang="en-US" sz="1800" dirty="0" err="1" smtClean="0"/>
              <a:t>га</a:t>
            </a:r>
            <a:r>
              <a:rPr lang="en-US" sz="1800" dirty="0" smtClean="0"/>
              <a:t> </a:t>
            </a:r>
            <a:r>
              <a:rPr lang="en-US" sz="1800" dirty="0" err="1" smtClean="0"/>
              <a:t>да</a:t>
            </a:r>
            <a:r>
              <a:rPr lang="en-US" sz="1800" dirty="0" smtClean="0"/>
              <a:t> </a:t>
            </a:r>
            <a:r>
              <a:rPr lang="en-US" sz="1800" dirty="0" err="1" smtClean="0"/>
              <a:t>му</a:t>
            </a:r>
            <a:r>
              <a:rPr lang="en-US" sz="1800" dirty="0" smtClean="0"/>
              <a:t> </a:t>
            </a:r>
            <a:r>
              <a:rPr lang="en-US" sz="1800" dirty="0" err="1" smtClean="0"/>
              <a:t>је</a:t>
            </a:r>
            <a:r>
              <a:rPr lang="en-US" sz="1800" dirty="0" smtClean="0"/>
              <a:t> </a:t>
            </a:r>
            <a:r>
              <a:rPr lang="en-US" sz="1800" dirty="0" err="1" smtClean="0"/>
              <a:t>Анђео</a:t>
            </a:r>
            <a:r>
              <a:rPr lang="en-US" sz="1800" dirty="0" smtClean="0"/>
              <a:t> </a:t>
            </a:r>
            <a:r>
              <a:rPr lang="en-US" sz="1800" dirty="0" err="1" smtClean="0"/>
              <a:t>Господњи</a:t>
            </a:r>
            <a:r>
              <a:rPr lang="en-US" sz="1800" dirty="0" smtClean="0"/>
              <a:t> </a:t>
            </a:r>
            <a:r>
              <a:rPr lang="en-US" sz="1800" dirty="0" err="1" smtClean="0"/>
              <a:t>рекао</a:t>
            </a:r>
            <a:r>
              <a:rPr lang="en-US" sz="1800" dirty="0" smtClean="0"/>
              <a:t> </a:t>
            </a:r>
            <a:r>
              <a:rPr lang="en-US" sz="1800" dirty="0" err="1" smtClean="0"/>
              <a:t>да</a:t>
            </a:r>
            <a:r>
              <a:rPr lang="en-US" sz="1800" dirty="0" smtClean="0"/>
              <a:t> </a:t>
            </a:r>
            <a:r>
              <a:rPr lang="en-US" sz="1800" dirty="0" err="1" smtClean="0"/>
              <a:t>нађе</a:t>
            </a:r>
            <a:r>
              <a:rPr lang="en-US" sz="1800" dirty="0" smtClean="0"/>
              <a:t> </a:t>
            </a:r>
            <a:r>
              <a:rPr lang="en-US" sz="1800" dirty="0" err="1" smtClean="0"/>
              <a:t>конак</a:t>
            </a:r>
            <a:r>
              <a:rPr lang="en-US" sz="1800" dirty="0" smtClean="0"/>
              <a:t> </a:t>
            </a:r>
            <a:r>
              <a:rPr lang="en-US" sz="1800" dirty="0" err="1" smtClean="0"/>
              <a:t>код</a:t>
            </a:r>
            <a:r>
              <a:rPr lang="en-US" sz="1800" dirty="0" smtClean="0"/>
              <a:t> </a:t>
            </a:r>
            <a:r>
              <a:rPr lang="en-US" sz="1800" dirty="0" err="1" smtClean="0"/>
              <a:t>њега</a:t>
            </a:r>
            <a:r>
              <a:rPr lang="en-US" sz="1800" dirty="0" smtClean="0"/>
              <a:t> и </a:t>
            </a:r>
            <a:r>
              <a:rPr lang="en-US" sz="1800" dirty="0" err="1" smtClean="0"/>
              <a:t>овај</a:t>
            </a:r>
            <a:r>
              <a:rPr lang="en-US" sz="1800" dirty="0" smtClean="0"/>
              <a:t> </a:t>
            </a:r>
            <a:r>
              <a:rPr lang="en-US" sz="1800" dirty="0" err="1" smtClean="0"/>
              <a:t>му</a:t>
            </a:r>
            <a:r>
              <a:rPr lang="en-US" sz="1800" dirty="0" smtClean="0"/>
              <a:t> </a:t>
            </a:r>
            <a:r>
              <a:rPr lang="en-US" sz="1800" dirty="0" err="1" smtClean="0"/>
              <a:t>поверова</a:t>
            </a:r>
            <a:endParaRPr lang="en-US" sz="1800" dirty="0" smtClean="0"/>
          </a:p>
          <a:p>
            <a:r>
              <a:rPr lang="en-US" sz="1800" dirty="0" err="1" smtClean="0"/>
              <a:t>након</a:t>
            </a:r>
            <a:r>
              <a:rPr lang="en-US" sz="1800" dirty="0" smtClean="0"/>
              <a:t> </a:t>
            </a:r>
            <a:r>
              <a:rPr lang="en-US" sz="1800" dirty="0" err="1" smtClean="0"/>
              <a:t>повратка</a:t>
            </a:r>
            <a:r>
              <a:rPr lang="en-US" sz="1800" dirty="0" smtClean="0"/>
              <a:t>, </a:t>
            </a:r>
            <a:r>
              <a:rPr lang="en-US" sz="1800" dirty="0" err="1" smtClean="0"/>
              <a:t>човека</a:t>
            </a:r>
            <a:r>
              <a:rPr lang="en-US" sz="1800" dirty="0" smtClean="0"/>
              <a:t> </a:t>
            </a:r>
            <a:r>
              <a:rPr lang="en-US" sz="1800" dirty="0" err="1" smtClean="0"/>
              <a:t>Божијег</a:t>
            </a:r>
            <a:r>
              <a:rPr lang="en-US" sz="1800" dirty="0" smtClean="0"/>
              <a:t> </a:t>
            </a:r>
            <a:r>
              <a:rPr lang="en-US" sz="1800" dirty="0" err="1" smtClean="0"/>
              <a:t>напада</a:t>
            </a:r>
            <a:r>
              <a:rPr lang="en-US" sz="1800" dirty="0" smtClean="0"/>
              <a:t> </a:t>
            </a:r>
            <a:r>
              <a:rPr lang="en-US" sz="1800" dirty="0" err="1" smtClean="0"/>
              <a:t>лав</a:t>
            </a:r>
            <a:r>
              <a:rPr lang="en-US" sz="1800" dirty="0" smtClean="0"/>
              <a:t> и </a:t>
            </a:r>
            <a:r>
              <a:rPr lang="en-US" sz="1800" dirty="0" err="1" smtClean="0"/>
              <a:t>он</a:t>
            </a:r>
            <a:r>
              <a:rPr lang="en-US" sz="1800" dirty="0" smtClean="0"/>
              <a:t> </a:t>
            </a:r>
            <a:r>
              <a:rPr lang="en-US" sz="1800" dirty="0" err="1" smtClean="0"/>
              <a:t>умире</a:t>
            </a:r>
            <a:r>
              <a:rPr lang="en-US" sz="1800" dirty="0" smtClean="0"/>
              <a:t>, а </a:t>
            </a:r>
            <a:r>
              <a:rPr lang="en-US" sz="1800" dirty="0" err="1" smtClean="0"/>
              <a:t>када</a:t>
            </a:r>
            <a:r>
              <a:rPr lang="en-US" sz="1800" dirty="0" smtClean="0"/>
              <a:t> </a:t>
            </a:r>
            <a:r>
              <a:rPr lang="en-US" sz="1800" dirty="0" err="1" smtClean="0"/>
              <a:t>нађоше</a:t>
            </a:r>
            <a:r>
              <a:rPr lang="en-US" sz="1800" dirty="0" smtClean="0"/>
              <a:t> </a:t>
            </a:r>
            <a:r>
              <a:rPr lang="en-US" sz="1800" dirty="0" err="1" smtClean="0"/>
              <a:t>тело</a:t>
            </a:r>
            <a:r>
              <a:rPr lang="en-US" sz="1800" dirty="0" smtClean="0"/>
              <a:t> </a:t>
            </a:r>
            <a:r>
              <a:rPr lang="en-US" sz="1800" dirty="0" err="1" smtClean="0"/>
              <a:t>јавише</a:t>
            </a:r>
            <a:r>
              <a:rPr lang="en-US" sz="1800" dirty="0" smtClean="0"/>
              <a:t> </a:t>
            </a:r>
            <a:r>
              <a:rPr lang="en-US" sz="1800" dirty="0" err="1" smtClean="0"/>
              <a:t>старом</a:t>
            </a:r>
            <a:r>
              <a:rPr lang="en-US" sz="1800" dirty="0" smtClean="0"/>
              <a:t> </a:t>
            </a:r>
            <a:r>
              <a:rPr lang="en-US" sz="1800" dirty="0" err="1" smtClean="0"/>
              <a:t>пророку</a:t>
            </a:r>
            <a:r>
              <a:rPr lang="en-US" sz="1800" dirty="0" smtClean="0"/>
              <a:t> у </a:t>
            </a:r>
            <a:r>
              <a:rPr lang="en-US" sz="1800" dirty="0" err="1" smtClean="0"/>
              <a:t>Ветиљу</a:t>
            </a:r>
            <a:endParaRPr lang="en-US" sz="1800" dirty="0" smtClean="0"/>
          </a:p>
          <a:p>
            <a:r>
              <a:rPr lang="en-US" sz="1800" dirty="0" err="1" smtClean="0"/>
              <a:t>погребење</a:t>
            </a:r>
            <a:r>
              <a:rPr lang="en-US" sz="1800" dirty="0" smtClean="0"/>
              <a:t> </a:t>
            </a:r>
            <a:r>
              <a:rPr lang="en-US" sz="1800" dirty="0" err="1" smtClean="0"/>
              <a:t>човека</a:t>
            </a:r>
            <a:r>
              <a:rPr lang="en-US" sz="1800" dirty="0" smtClean="0"/>
              <a:t> </a:t>
            </a:r>
            <a:r>
              <a:rPr lang="en-US" sz="1800" dirty="0" err="1" smtClean="0"/>
              <a:t>Божијег</a:t>
            </a:r>
            <a:r>
              <a:rPr lang="en-US" sz="1800" dirty="0" smtClean="0"/>
              <a:t> у </a:t>
            </a:r>
            <a:r>
              <a:rPr lang="en-US" sz="1800" dirty="0" err="1" smtClean="0"/>
              <a:t>Ветиљу</a:t>
            </a:r>
            <a:r>
              <a:rPr lang="en-US" sz="1800" dirty="0" smtClean="0"/>
              <a:t> </a:t>
            </a:r>
            <a:r>
              <a:rPr lang="en-US" sz="1800" dirty="0" err="1" smtClean="0"/>
              <a:t>који</a:t>
            </a:r>
            <a:r>
              <a:rPr lang="en-US" sz="1800" dirty="0" smtClean="0"/>
              <a:t> </a:t>
            </a:r>
            <a:r>
              <a:rPr lang="en-US" sz="1800" dirty="0" err="1" smtClean="0"/>
              <a:t>пророкује</a:t>
            </a:r>
            <a:r>
              <a:rPr lang="en-US" sz="1800" dirty="0" smtClean="0"/>
              <a:t> </a:t>
            </a:r>
            <a:r>
              <a:rPr lang="en-US" sz="1800" dirty="0" err="1" smtClean="0"/>
              <a:t>да</a:t>
            </a:r>
            <a:r>
              <a:rPr lang="en-US" sz="1800" dirty="0" smtClean="0"/>
              <a:t> </a:t>
            </a:r>
            <a:r>
              <a:rPr lang="en-US" sz="1800" dirty="0" err="1" smtClean="0"/>
              <a:t>је</a:t>
            </a:r>
            <a:r>
              <a:rPr lang="en-US" sz="1800" dirty="0" smtClean="0"/>
              <a:t> </a:t>
            </a:r>
            <a:r>
              <a:rPr lang="en-US" sz="1800" dirty="0" err="1" smtClean="0"/>
              <a:t>истина</a:t>
            </a:r>
            <a:r>
              <a:rPr lang="en-US" sz="1800" dirty="0" smtClean="0"/>
              <a:t> </a:t>
            </a:r>
            <a:r>
              <a:rPr lang="en-US" sz="1800" dirty="0" err="1" smtClean="0"/>
              <a:t>оно</a:t>
            </a:r>
            <a:r>
              <a:rPr lang="en-US" sz="1800" dirty="0" smtClean="0"/>
              <a:t> </a:t>
            </a:r>
            <a:r>
              <a:rPr lang="en-US" sz="1800" dirty="0" err="1" smtClean="0"/>
              <a:t>што</a:t>
            </a:r>
            <a:r>
              <a:rPr lang="en-US" sz="1800" dirty="0" smtClean="0"/>
              <a:t> </a:t>
            </a:r>
            <a:r>
              <a:rPr lang="en-US" sz="1800" dirty="0" err="1" smtClean="0"/>
              <a:t>је</a:t>
            </a:r>
            <a:r>
              <a:rPr lang="en-US" sz="1800" dirty="0" smtClean="0"/>
              <a:t> </a:t>
            </a:r>
            <a:r>
              <a:rPr lang="en-US" sz="1800" dirty="0" err="1" smtClean="0"/>
              <a:t>човек</a:t>
            </a:r>
            <a:r>
              <a:rPr lang="en-US" sz="1800" dirty="0" smtClean="0"/>
              <a:t> </a:t>
            </a:r>
            <a:r>
              <a:rPr lang="en-US" sz="1800" dirty="0" err="1" smtClean="0"/>
              <a:t>Божији</a:t>
            </a:r>
            <a:r>
              <a:rPr lang="en-US" sz="1800" dirty="0" smtClean="0"/>
              <a:t> </a:t>
            </a:r>
            <a:r>
              <a:rPr lang="en-US" sz="1800" dirty="0" err="1" smtClean="0"/>
              <a:t>најавио</a:t>
            </a:r>
            <a:r>
              <a:rPr lang="en-US" sz="1800" dirty="0" smtClean="0"/>
              <a:t> </a:t>
            </a:r>
            <a:r>
              <a:rPr lang="en-US" sz="1800" dirty="0" err="1" smtClean="0"/>
              <a:t>да</a:t>
            </a:r>
            <a:r>
              <a:rPr lang="en-US" sz="1800" dirty="0" smtClean="0"/>
              <a:t> </a:t>
            </a:r>
            <a:r>
              <a:rPr lang="en-US" sz="1800" dirty="0" err="1" smtClean="0"/>
              <a:t>ће</a:t>
            </a:r>
            <a:r>
              <a:rPr lang="en-US" sz="1800" dirty="0" smtClean="0"/>
              <a:t> </a:t>
            </a:r>
            <a:r>
              <a:rPr lang="en-US" sz="1800" dirty="0" err="1" smtClean="0"/>
              <a:t>бити</a:t>
            </a:r>
            <a:r>
              <a:rPr lang="en-US" sz="1800" dirty="0" smtClean="0"/>
              <a:t> </a:t>
            </a:r>
            <a:r>
              <a:rPr lang="en-US" sz="1800" dirty="0" err="1" smtClean="0"/>
              <a:t>дому</a:t>
            </a:r>
            <a:r>
              <a:rPr lang="en-US" sz="1800" dirty="0" smtClean="0"/>
              <a:t> </a:t>
            </a:r>
            <a:r>
              <a:rPr lang="en-US" sz="1800" dirty="0" err="1" smtClean="0"/>
              <a:t>Јеровоамовом</a:t>
            </a: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Gerbrand</a:t>
            </a:r>
            <a:r>
              <a:rPr lang="en-US" dirty="0" smtClean="0"/>
              <a:t> van den E</a:t>
            </a:r>
            <a:r>
              <a:rPr lang="de-DE" dirty="0" smtClean="0"/>
              <a:t>eckhout</a:t>
            </a:r>
            <a:r>
              <a:rPr lang="en-US" dirty="0" smtClean="0"/>
              <a:t>,  The Sacrifice at </a:t>
            </a:r>
            <a:r>
              <a:rPr lang="en-US" dirty="0" err="1" smtClean="0"/>
              <a:t>Bethel,1656</a:t>
            </a:r>
            <a:r>
              <a:rPr lang="en-US" smtClean="0"/>
              <a:t>, Hermitage</a:t>
            </a:r>
            <a:endParaRPr lang="en-US" dirty="0"/>
          </a:p>
        </p:txBody>
      </p:sp>
      <p:pic>
        <p:nvPicPr>
          <p:cNvPr id="3074" name="Picture 2" descr="C:\Users\Korisnik\Desktop\Starozavetna egzegeza 2014-5\EECKHOUT, Gerbrand van den 16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1676400"/>
            <a:ext cx="6315289" cy="49101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 Глава 14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457200"/>
            <a:ext cx="7620000" cy="6400800"/>
          </a:xfrm>
        </p:spPr>
        <p:txBody>
          <a:bodyPr>
            <a:noAutofit/>
          </a:bodyPr>
          <a:lstStyle/>
          <a:p>
            <a:pPr algn="ctr">
              <a:buNone/>
            </a:pPr>
            <a:endParaRPr lang="sr-Cyrl-RS" sz="1700" b="1" dirty="0" smtClean="0">
              <a:latin typeface="Corbel" pitchFamily="34" charset="0"/>
            </a:endParaRPr>
          </a:p>
          <a:p>
            <a:endParaRPr lang="sr-Cyrl-RS" sz="2400" dirty="0" smtClean="0">
              <a:latin typeface="Corbel" pitchFamily="34" charset="0"/>
            </a:endParaRPr>
          </a:p>
          <a:p>
            <a:r>
              <a:rPr lang="en-US" sz="2400" dirty="0" err="1" smtClean="0">
                <a:latin typeface="Corbel" pitchFamily="34" charset="0"/>
              </a:rPr>
              <a:t>Јеровоам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шаље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своју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жену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кришом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код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b="1" dirty="0" err="1" smtClean="0">
                <a:latin typeface="Corbel" pitchFamily="34" charset="0"/>
              </a:rPr>
              <a:t>Ахије</a:t>
            </a:r>
            <a:r>
              <a:rPr lang="en-US" sz="2400" dirty="0" smtClean="0">
                <a:latin typeface="Corbel" pitchFamily="34" charset="0"/>
              </a:rPr>
              <a:t> у </a:t>
            </a:r>
            <a:r>
              <a:rPr lang="en-US" sz="2400" dirty="0" err="1" smtClean="0">
                <a:latin typeface="Corbel" pitchFamily="34" charset="0"/>
              </a:rPr>
              <a:t>Силом</a:t>
            </a:r>
            <a:r>
              <a:rPr lang="en-US" sz="2400" dirty="0" smtClean="0">
                <a:latin typeface="Corbel" pitchFamily="34" charset="0"/>
              </a:rPr>
              <a:t> (</a:t>
            </a:r>
            <a:r>
              <a:rPr lang="en-US" sz="2400" dirty="0" err="1" smtClean="0">
                <a:latin typeface="Corbel" pitchFamily="34" charset="0"/>
              </a:rPr>
              <a:t>који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је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Јеровоаму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пророковао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да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ће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владати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над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десет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племена</a:t>
            </a:r>
            <a:r>
              <a:rPr lang="en-US" sz="2400" dirty="0" smtClean="0">
                <a:latin typeface="Corbel" pitchFamily="34" charset="0"/>
              </a:rPr>
              <a:t>) </a:t>
            </a:r>
            <a:r>
              <a:rPr lang="en-US" sz="2400" dirty="0" err="1" smtClean="0">
                <a:latin typeface="Corbel" pitchFamily="34" charset="0"/>
              </a:rPr>
              <a:t>да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га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пита</a:t>
            </a:r>
            <a:r>
              <a:rPr lang="en-US" sz="2400" dirty="0" smtClean="0">
                <a:latin typeface="Corbel" pitchFamily="34" charset="0"/>
              </a:rPr>
              <a:t> о </a:t>
            </a:r>
            <a:r>
              <a:rPr lang="en-US" sz="2400" dirty="0" err="1" smtClean="0">
                <a:latin typeface="Corbel" pitchFamily="34" charset="0"/>
              </a:rPr>
              <a:t>будућности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његовог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дома</a:t>
            </a:r>
            <a:endParaRPr lang="en-US" sz="2400" dirty="0" smtClean="0">
              <a:latin typeface="Corbel" pitchFamily="34" charset="0"/>
            </a:endParaRPr>
          </a:p>
          <a:p>
            <a:r>
              <a:rPr lang="en-US" sz="2400" dirty="0" err="1" smtClean="0">
                <a:latin typeface="Corbel" pitchFamily="34" charset="0"/>
              </a:rPr>
              <a:t>Ахија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препознаје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жену</a:t>
            </a:r>
            <a:r>
              <a:rPr lang="en-US" sz="2400" dirty="0" smtClean="0">
                <a:latin typeface="Corbel" pitchFamily="34" charset="0"/>
              </a:rPr>
              <a:t> и </a:t>
            </a:r>
            <a:r>
              <a:rPr lang="en-US" sz="2400" dirty="0" err="1" smtClean="0">
                <a:latin typeface="Corbel" pitchFamily="34" charset="0"/>
              </a:rPr>
              <a:t>пророкује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пропаст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Јеровоамовог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дома</a:t>
            </a:r>
            <a:r>
              <a:rPr lang="en-US" sz="2400" dirty="0" smtClean="0">
                <a:latin typeface="Corbel" pitchFamily="34" charset="0"/>
              </a:rPr>
              <a:t> и </a:t>
            </a:r>
            <a:r>
              <a:rPr lang="en-US" sz="2400" dirty="0" err="1" smtClean="0">
                <a:latin typeface="Corbel" pitchFamily="34" charset="0"/>
              </a:rPr>
              <a:t>смрт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његовог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сина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Авије</a:t>
            </a:r>
            <a:endParaRPr lang="en-US" sz="2400" dirty="0" smtClean="0">
              <a:latin typeface="Corbel" pitchFamily="34" charset="0"/>
            </a:endParaRPr>
          </a:p>
          <a:p>
            <a:r>
              <a:rPr lang="en-US" sz="2400" dirty="0" err="1" smtClean="0">
                <a:latin typeface="Corbel" pitchFamily="34" charset="0"/>
              </a:rPr>
              <a:t>Јеровоам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владаше</a:t>
            </a:r>
            <a:r>
              <a:rPr lang="en-US" sz="2400" dirty="0" smtClean="0">
                <a:latin typeface="Corbel" pitchFamily="34" charset="0"/>
              </a:rPr>
              <a:t> 22 </a:t>
            </a:r>
            <a:r>
              <a:rPr lang="en-US" sz="2400" dirty="0" err="1" smtClean="0">
                <a:latin typeface="Corbel" pitchFamily="34" charset="0"/>
              </a:rPr>
              <a:t>године</a:t>
            </a:r>
            <a:r>
              <a:rPr lang="en-US" sz="2400" dirty="0" smtClean="0">
                <a:latin typeface="Corbel" pitchFamily="34" charset="0"/>
              </a:rPr>
              <a:t> и </a:t>
            </a:r>
            <a:r>
              <a:rPr lang="en-US" sz="2400" dirty="0" err="1" smtClean="0">
                <a:latin typeface="Corbel" pitchFamily="34" charset="0"/>
              </a:rPr>
              <a:t>наследи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га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син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Надав</a:t>
            </a:r>
            <a:endParaRPr lang="en-US" sz="2400" dirty="0" smtClean="0">
              <a:latin typeface="Corbel" pitchFamily="34" charset="0"/>
            </a:endParaRPr>
          </a:p>
          <a:p>
            <a:r>
              <a:rPr lang="en-US" sz="2400" dirty="0" err="1" smtClean="0">
                <a:latin typeface="Corbel" pitchFamily="34" charset="0"/>
              </a:rPr>
              <a:t>Ровоам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цареваше</a:t>
            </a:r>
            <a:r>
              <a:rPr lang="en-US" sz="2400" dirty="0" smtClean="0">
                <a:latin typeface="Corbel" pitchFamily="34" charset="0"/>
              </a:rPr>
              <a:t> 17 </a:t>
            </a:r>
            <a:r>
              <a:rPr lang="en-US" sz="2400" dirty="0" err="1" smtClean="0">
                <a:latin typeface="Corbel" pitchFamily="34" charset="0"/>
              </a:rPr>
              <a:t>година</a:t>
            </a:r>
            <a:r>
              <a:rPr lang="en-US" sz="2400" dirty="0" smtClean="0">
                <a:latin typeface="Corbel" pitchFamily="34" charset="0"/>
              </a:rPr>
              <a:t> у </a:t>
            </a:r>
            <a:r>
              <a:rPr lang="en-US" sz="2400" dirty="0" err="1" smtClean="0">
                <a:latin typeface="Corbel" pitchFamily="34" charset="0"/>
              </a:rPr>
              <a:t>Јерусалиму</a:t>
            </a:r>
            <a:r>
              <a:rPr lang="en-US" sz="2400" dirty="0" smtClean="0">
                <a:latin typeface="Corbel" pitchFamily="34" charset="0"/>
              </a:rPr>
              <a:t>, </a:t>
            </a:r>
            <a:r>
              <a:rPr lang="en-US" sz="2400" dirty="0" err="1" smtClean="0">
                <a:latin typeface="Corbel" pitchFamily="34" charset="0"/>
              </a:rPr>
              <a:t>али</a:t>
            </a:r>
            <a:r>
              <a:rPr lang="en-US" sz="2400" dirty="0" smtClean="0">
                <a:latin typeface="Corbel" pitchFamily="34" charset="0"/>
              </a:rPr>
              <a:t> и </a:t>
            </a:r>
            <a:r>
              <a:rPr lang="en-US" sz="2400" dirty="0" err="1" smtClean="0">
                <a:latin typeface="Corbel" pitchFamily="34" charset="0"/>
              </a:rPr>
              <a:t>Јуда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одступа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од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Господа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због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идолопоклонства</a:t>
            </a:r>
            <a:endParaRPr lang="en-US" sz="2400" dirty="0" smtClean="0">
              <a:latin typeface="Corbel" pitchFamily="34" charset="0"/>
            </a:endParaRPr>
          </a:p>
          <a:p>
            <a:r>
              <a:rPr lang="en-US" sz="2400" dirty="0" err="1" smtClean="0">
                <a:latin typeface="Corbel" pitchFamily="34" charset="0"/>
              </a:rPr>
              <a:t>египатски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фараон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Сисак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напада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Јерусалим</a:t>
            </a:r>
            <a:r>
              <a:rPr lang="en-US" sz="2400" dirty="0" smtClean="0">
                <a:latin typeface="Corbel" pitchFamily="34" charset="0"/>
              </a:rPr>
              <a:t> и </a:t>
            </a:r>
            <a:r>
              <a:rPr lang="en-US" sz="2400" dirty="0" err="1" smtClean="0">
                <a:latin typeface="Corbel" pitchFamily="34" charset="0"/>
              </a:rPr>
              <a:t>узима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благо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из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Храма</a:t>
            </a:r>
            <a:r>
              <a:rPr lang="en-US" sz="2400" dirty="0" smtClean="0">
                <a:latin typeface="Corbel" pitchFamily="34" charset="0"/>
              </a:rPr>
              <a:t> (</a:t>
            </a:r>
            <a:r>
              <a:rPr lang="en-US" sz="2400" dirty="0" err="1" smtClean="0">
                <a:latin typeface="Corbel" pitchFamily="34" charset="0"/>
              </a:rPr>
              <a:t>Соломонове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златне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штитове</a:t>
            </a:r>
            <a:r>
              <a:rPr lang="en-US" sz="2400" dirty="0" smtClean="0">
                <a:latin typeface="Corbel" pitchFamily="34" charset="0"/>
              </a:rPr>
              <a:t>)</a:t>
            </a:r>
          </a:p>
          <a:p>
            <a:r>
              <a:rPr lang="en-US" sz="2400" dirty="0" err="1" smtClean="0">
                <a:latin typeface="Corbel" pitchFamily="34" charset="0"/>
              </a:rPr>
              <a:t>рат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између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Јеровоама</a:t>
            </a:r>
            <a:r>
              <a:rPr lang="en-US" sz="2400" dirty="0" smtClean="0">
                <a:latin typeface="Corbel" pitchFamily="34" charset="0"/>
              </a:rPr>
              <a:t> и </a:t>
            </a:r>
            <a:r>
              <a:rPr lang="en-US" sz="2400" dirty="0" err="1" smtClean="0">
                <a:latin typeface="Corbel" pitchFamily="34" charset="0"/>
              </a:rPr>
              <a:t>Ровоама</a:t>
            </a:r>
            <a:endParaRPr lang="en-US" sz="2400" dirty="0"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 Глава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762000"/>
            <a:ext cx="7620000" cy="6400800"/>
          </a:xfrm>
        </p:spPr>
        <p:txBody>
          <a:bodyPr>
            <a:noAutofit/>
          </a:bodyPr>
          <a:lstStyle/>
          <a:p>
            <a:pPr algn="ctr">
              <a:buNone/>
            </a:pPr>
            <a:endParaRPr lang="sr-Cyrl-RS" sz="1800" dirty="0" smtClean="0"/>
          </a:p>
          <a:p>
            <a:r>
              <a:rPr lang="sr-Cyrl-RS" sz="2200" dirty="0" smtClean="0"/>
              <a:t>после Ровоамове смрти на престо у Јуди ступа</a:t>
            </a:r>
            <a:r>
              <a:rPr lang="sr-Cyrl-RS" sz="2200" b="1" dirty="0" smtClean="0"/>
              <a:t> Авијам</a:t>
            </a:r>
            <a:r>
              <a:rPr lang="sr-Cyrl-RS" sz="2200" dirty="0" smtClean="0"/>
              <a:t>: </a:t>
            </a:r>
            <a:r>
              <a:rPr lang="sr-Cyrl-RS" sz="2200" i="1" dirty="0" smtClean="0"/>
              <a:t>„он хођаше у свијем гријесима оца својега које је чинио пред њим и не бјеше срце његово цијело према Господу Богу његовом као срце Давидово“</a:t>
            </a:r>
            <a:endParaRPr lang="en-US" sz="2200" dirty="0" smtClean="0"/>
          </a:p>
          <a:p>
            <a:r>
              <a:rPr lang="sr-Cyrl-RS" sz="2200" dirty="0" smtClean="0"/>
              <a:t>конфликт између Израиља и Јуде траје и даље и погоршава се</a:t>
            </a:r>
            <a:endParaRPr lang="en-US" sz="2200" dirty="0" smtClean="0"/>
          </a:p>
          <a:p>
            <a:r>
              <a:rPr lang="sr-Cyrl-RS" sz="2200" dirty="0" smtClean="0"/>
              <a:t>Авијама наслеђује </a:t>
            </a:r>
            <a:r>
              <a:rPr lang="sr-Cyrl-RS" sz="2200" b="1" dirty="0" smtClean="0"/>
              <a:t>Аса </a:t>
            </a:r>
            <a:r>
              <a:rPr lang="sr-Cyrl-RS" sz="2200" dirty="0" smtClean="0"/>
              <a:t>који за разлику од свог оца </a:t>
            </a:r>
            <a:r>
              <a:rPr lang="sr-Cyrl-RS" sz="2200" i="1" dirty="0" smtClean="0"/>
              <a:t>„твораше добро пред Господом“ </a:t>
            </a:r>
            <a:r>
              <a:rPr lang="sr-Cyrl-RS" sz="2200" dirty="0" smtClean="0"/>
              <a:t>односно трудио се да сруши висине и поломи све идоле</a:t>
            </a:r>
            <a:endParaRPr lang="en-US" sz="2200" dirty="0" smtClean="0"/>
          </a:p>
          <a:p>
            <a:r>
              <a:rPr lang="sr-Cyrl-RS" sz="2200" dirty="0" smtClean="0"/>
              <a:t>Аса „купује“ савез са сирским царем Вен-Ададом да би смањио војну надмоћ севера</a:t>
            </a:r>
            <a:endParaRPr lang="en-US" sz="2200" dirty="0" smtClean="0"/>
          </a:p>
          <a:p>
            <a:r>
              <a:rPr lang="sr-Cyrl-RS" sz="2200" b="1" dirty="0" smtClean="0"/>
              <a:t>Надав</a:t>
            </a:r>
            <a:r>
              <a:rPr lang="sr-Cyrl-RS" sz="2200" dirty="0" smtClean="0"/>
              <a:t> син Јеровоамов зацарује се над Израиљем и</a:t>
            </a:r>
            <a:r>
              <a:rPr lang="sr-Cyrl-RS" sz="2200" i="1" dirty="0" smtClean="0"/>
              <a:t> „чињаше што је зло пред Господом“</a:t>
            </a:r>
            <a:endParaRPr lang="en-US" sz="2200" dirty="0" smtClean="0"/>
          </a:p>
          <a:p>
            <a:r>
              <a:rPr lang="sr-Cyrl-RS" sz="2200" dirty="0" smtClean="0"/>
              <a:t>против Надава буну диже Васа који убрзо постаје цар, међутим и он </a:t>
            </a:r>
            <a:r>
              <a:rPr lang="sr-Cyrl-RS" sz="2200" i="1" dirty="0" smtClean="0"/>
              <a:t>„чињаше што је зло пред Господом“</a:t>
            </a:r>
            <a:endParaRPr lang="en-US" sz="2200" dirty="0" smtClean="0"/>
          </a:p>
          <a:p>
            <a:pPr algn="ctr">
              <a:buNone/>
            </a:pPr>
            <a:endParaRPr lang="en-US" sz="2200" dirty="0"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 Глава 1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457200"/>
            <a:ext cx="7620000" cy="6400800"/>
          </a:xfrm>
        </p:spPr>
        <p:txBody>
          <a:bodyPr>
            <a:noAutofit/>
          </a:bodyPr>
          <a:lstStyle/>
          <a:p>
            <a:pPr algn="ctr">
              <a:buNone/>
            </a:pPr>
            <a:endParaRPr lang="sr-Cyrl-RS" sz="1700" b="1" dirty="0" smtClean="0">
              <a:latin typeface="Corbel" pitchFamily="34" charset="0"/>
            </a:endParaRPr>
          </a:p>
          <a:p>
            <a:pPr algn="ctr">
              <a:buNone/>
            </a:pPr>
            <a:r>
              <a:rPr lang="en-US" sz="1700" b="1" dirty="0" err="1" smtClean="0">
                <a:latin typeface="Corbel" pitchFamily="34" charset="0"/>
              </a:rPr>
              <a:t>Адонијин</a:t>
            </a:r>
            <a:r>
              <a:rPr lang="en-US" sz="1700" b="1" dirty="0" smtClean="0">
                <a:latin typeface="Corbel" pitchFamily="34" charset="0"/>
              </a:rPr>
              <a:t> </a:t>
            </a:r>
            <a:r>
              <a:rPr lang="en-US" sz="1700" b="1" dirty="0" err="1" smtClean="0">
                <a:latin typeface="Corbel" pitchFamily="34" charset="0"/>
              </a:rPr>
              <a:t>покушај</a:t>
            </a:r>
            <a:r>
              <a:rPr lang="en-US" sz="1700" b="1" dirty="0" smtClean="0">
                <a:latin typeface="Corbel" pitchFamily="34" charset="0"/>
              </a:rPr>
              <a:t> </a:t>
            </a:r>
            <a:r>
              <a:rPr lang="en-US" sz="1700" b="1" dirty="0" err="1" smtClean="0">
                <a:latin typeface="Corbel" pitchFamily="34" charset="0"/>
              </a:rPr>
              <a:t>преврата</a:t>
            </a:r>
            <a:endParaRPr lang="sr-Cyrl-RS" sz="1700" b="1" dirty="0" smtClean="0">
              <a:latin typeface="Corbel" pitchFamily="34" charset="0"/>
            </a:endParaRPr>
          </a:p>
          <a:p>
            <a:pPr algn="ctr">
              <a:buNone/>
            </a:pPr>
            <a:endParaRPr lang="en-US" sz="1700" dirty="0" smtClean="0">
              <a:latin typeface="Corbel" pitchFamily="34" charset="0"/>
            </a:endParaRPr>
          </a:p>
          <a:p>
            <a:r>
              <a:rPr lang="en-US" sz="1600" dirty="0" err="1" smtClean="0">
                <a:latin typeface="Corbel" pitchFamily="34" charset="0"/>
              </a:rPr>
              <a:t>ст</a:t>
            </a:r>
            <a:r>
              <a:rPr lang="en-US" sz="1600" dirty="0" smtClean="0">
                <a:latin typeface="Corbel" pitchFamily="34" charset="0"/>
              </a:rPr>
              <a:t>. 1: </a:t>
            </a:r>
            <a:r>
              <a:rPr lang="en-US" sz="1600" i="1" dirty="0" smtClean="0">
                <a:latin typeface="Corbel" pitchFamily="34" charset="0"/>
              </a:rPr>
              <a:t>„А </a:t>
            </a:r>
            <a:r>
              <a:rPr lang="en-US" sz="1600" i="1" dirty="0" err="1" smtClean="0">
                <a:latin typeface="Corbel" pitchFamily="34" charset="0"/>
              </a:rPr>
              <a:t>цар</a:t>
            </a:r>
            <a:r>
              <a:rPr lang="en-US" sz="1600" i="1" dirty="0" smtClean="0">
                <a:latin typeface="Corbel" pitchFamily="34" charset="0"/>
              </a:rPr>
              <a:t> </a:t>
            </a:r>
            <a:r>
              <a:rPr lang="en-US" sz="1600" i="1" dirty="0" err="1" smtClean="0">
                <a:latin typeface="Corbel" pitchFamily="34" charset="0"/>
              </a:rPr>
              <a:t>Давид</a:t>
            </a:r>
            <a:r>
              <a:rPr lang="en-US" sz="1600" i="1" dirty="0" smtClean="0">
                <a:latin typeface="Corbel" pitchFamily="34" charset="0"/>
              </a:rPr>
              <a:t> </a:t>
            </a:r>
            <a:r>
              <a:rPr lang="en-US" sz="1600" i="1" dirty="0" err="1" smtClean="0">
                <a:latin typeface="Corbel" pitchFamily="34" charset="0"/>
              </a:rPr>
              <a:t>остарје</a:t>
            </a:r>
            <a:r>
              <a:rPr lang="en-US" sz="1600" i="1" dirty="0" smtClean="0">
                <a:latin typeface="Corbel" pitchFamily="34" charset="0"/>
              </a:rPr>
              <a:t> и </a:t>
            </a:r>
            <a:r>
              <a:rPr lang="en-US" sz="1600" i="1" dirty="0" err="1" smtClean="0">
                <a:latin typeface="Corbel" pitchFamily="34" charset="0"/>
              </a:rPr>
              <a:t>би</a:t>
            </a:r>
            <a:r>
              <a:rPr lang="en-US" sz="1600" i="1" dirty="0" smtClean="0">
                <a:latin typeface="Corbel" pitchFamily="34" charset="0"/>
              </a:rPr>
              <a:t> </a:t>
            </a:r>
            <a:r>
              <a:rPr lang="en-US" sz="1600" i="1" dirty="0" err="1" smtClean="0">
                <a:latin typeface="Corbel" pitchFamily="34" charset="0"/>
              </a:rPr>
              <a:t>временит</a:t>
            </a:r>
            <a:r>
              <a:rPr lang="en-US" sz="1600" i="1" dirty="0" smtClean="0">
                <a:latin typeface="Corbel" pitchFamily="34" charset="0"/>
              </a:rPr>
              <a:t> и </a:t>
            </a:r>
            <a:r>
              <a:rPr lang="en-US" sz="1600" i="1" dirty="0" err="1" smtClean="0">
                <a:latin typeface="Corbel" pitchFamily="34" charset="0"/>
              </a:rPr>
              <a:t>колико</a:t>
            </a:r>
            <a:r>
              <a:rPr lang="en-US" sz="1600" i="1" dirty="0" smtClean="0">
                <a:latin typeface="Corbel" pitchFamily="34" charset="0"/>
              </a:rPr>
              <a:t> </a:t>
            </a:r>
            <a:r>
              <a:rPr lang="en-US" sz="1600" i="1" dirty="0" err="1" smtClean="0">
                <a:latin typeface="Corbel" pitchFamily="34" charset="0"/>
              </a:rPr>
              <a:t>га</a:t>
            </a:r>
            <a:r>
              <a:rPr lang="en-US" sz="1600" i="1" dirty="0" smtClean="0">
                <a:latin typeface="Corbel" pitchFamily="34" charset="0"/>
              </a:rPr>
              <a:t> </a:t>
            </a:r>
            <a:r>
              <a:rPr lang="en-US" sz="1600" i="1" dirty="0" err="1" smtClean="0">
                <a:latin typeface="Corbel" pitchFamily="34" charset="0"/>
              </a:rPr>
              <a:t>покриваху</a:t>
            </a:r>
            <a:r>
              <a:rPr lang="en-US" sz="1600" i="1" dirty="0" smtClean="0">
                <a:latin typeface="Corbel" pitchFamily="34" charset="0"/>
              </a:rPr>
              <a:t> </a:t>
            </a:r>
            <a:r>
              <a:rPr lang="en-US" sz="1600" i="1" dirty="0" err="1" smtClean="0">
                <a:latin typeface="Corbel" pitchFamily="34" charset="0"/>
              </a:rPr>
              <a:t>хаљинама</a:t>
            </a:r>
            <a:r>
              <a:rPr lang="en-US" sz="1600" i="1" dirty="0" smtClean="0">
                <a:latin typeface="Corbel" pitchFamily="34" charset="0"/>
              </a:rPr>
              <a:t> </a:t>
            </a:r>
            <a:r>
              <a:rPr lang="en-US" sz="1600" i="1" dirty="0" err="1" smtClean="0">
                <a:latin typeface="Corbel" pitchFamily="34" charset="0"/>
              </a:rPr>
              <a:t>не</a:t>
            </a:r>
            <a:r>
              <a:rPr lang="en-US" sz="1600" i="1" dirty="0" smtClean="0">
                <a:latin typeface="Corbel" pitchFamily="34" charset="0"/>
              </a:rPr>
              <a:t> </a:t>
            </a:r>
            <a:r>
              <a:rPr lang="en-US" sz="1600" i="1" dirty="0" err="1" smtClean="0">
                <a:latin typeface="Corbel" pitchFamily="34" charset="0"/>
              </a:rPr>
              <a:t>могаше</a:t>
            </a:r>
            <a:r>
              <a:rPr lang="en-US" sz="1600" i="1" dirty="0" smtClean="0">
                <a:latin typeface="Corbel" pitchFamily="34" charset="0"/>
              </a:rPr>
              <a:t> </a:t>
            </a:r>
            <a:r>
              <a:rPr lang="en-US" sz="1600" i="1" dirty="0" err="1" smtClean="0">
                <a:latin typeface="Corbel" pitchFamily="34" charset="0"/>
              </a:rPr>
              <a:t>се</a:t>
            </a:r>
            <a:r>
              <a:rPr lang="en-US" sz="1600" i="1" dirty="0" smtClean="0">
                <a:latin typeface="Corbel" pitchFamily="34" charset="0"/>
              </a:rPr>
              <a:t> </a:t>
            </a:r>
            <a:r>
              <a:rPr lang="en-US" sz="1600" i="1" dirty="0" err="1" smtClean="0">
                <a:latin typeface="Corbel" pitchFamily="34" charset="0"/>
              </a:rPr>
              <a:t>загријати</a:t>
            </a:r>
            <a:r>
              <a:rPr lang="en-US" sz="1600" i="1" dirty="0" smtClean="0">
                <a:latin typeface="Corbel" pitchFamily="34" charset="0"/>
              </a:rPr>
              <a:t>“.</a:t>
            </a:r>
            <a:endParaRPr lang="en-US" sz="1600" dirty="0" smtClean="0">
              <a:latin typeface="Corbel" pitchFamily="34" charset="0"/>
            </a:endParaRPr>
          </a:p>
          <a:p>
            <a:r>
              <a:rPr lang="en-US" sz="1600" dirty="0" err="1" smtClean="0">
                <a:latin typeface="Corbel" pitchFamily="34" charset="0"/>
              </a:rPr>
              <a:t>долазак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b="1" dirty="0" err="1" smtClean="0">
                <a:latin typeface="Corbel" pitchFamily="34" charset="0"/>
              </a:rPr>
              <a:t>Ависаге</a:t>
            </a:r>
            <a:r>
              <a:rPr lang="en-US" sz="1600" b="1" dirty="0" smtClean="0">
                <a:latin typeface="Corbel" pitchFamily="34" charset="0"/>
              </a:rPr>
              <a:t> </a:t>
            </a:r>
            <a:r>
              <a:rPr lang="en-US" sz="1600" b="1" dirty="0" err="1" smtClean="0">
                <a:latin typeface="Corbel" pitchFamily="34" charset="0"/>
              </a:rPr>
              <a:t>Сунамке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да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служи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цару</a:t>
            </a:r>
            <a:endParaRPr lang="en-US" sz="1600" dirty="0" smtClean="0">
              <a:latin typeface="Corbel" pitchFamily="34" charset="0"/>
            </a:endParaRPr>
          </a:p>
          <a:p>
            <a:r>
              <a:rPr lang="en-US" sz="1600" b="1" dirty="0" err="1" smtClean="0">
                <a:latin typeface="Corbel" pitchFamily="34" charset="0"/>
              </a:rPr>
              <a:t>Адонија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син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Агитин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показује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отворене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претензије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на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престо</a:t>
            </a:r>
            <a:r>
              <a:rPr lang="en-US" sz="1600" dirty="0" smtClean="0">
                <a:latin typeface="Corbel" pitchFamily="34" charset="0"/>
              </a:rPr>
              <a:t>: </a:t>
            </a:r>
            <a:r>
              <a:rPr lang="en-US" sz="1600" dirty="0" err="1" smtClean="0">
                <a:latin typeface="Corbel" pitchFamily="34" charset="0"/>
              </a:rPr>
              <a:t>набавља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коње</a:t>
            </a:r>
            <a:r>
              <a:rPr lang="en-US" sz="1600" dirty="0" smtClean="0">
                <a:latin typeface="Corbel" pitchFamily="34" charset="0"/>
              </a:rPr>
              <a:t> и </a:t>
            </a:r>
            <a:r>
              <a:rPr lang="en-US" sz="1600" dirty="0" err="1" smtClean="0">
                <a:latin typeface="Corbel" pitchFamily="34" charset="0"/>
              </a:rPr>
              <a:t>коњанике</a:t>
            </a:r>
            <a:r>
              <a:rPr lang="en-US" sz="1600" dirty="0" smtClean="0">
                <a:latin typeface="Corbel" pitchFamily="34" charset="0"/>
              </a:rPr>
              <a:t> и </a:t>
            </a:r>
            <a:r>
              <a:rPr lang="en-US" sz="1600" dirty="0" err="1" smtClean="0">
                <a:latin typeface="Corbel" pitchFamily="34" charset="0"/>
              </a:rPr>
              <a:t>своју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личну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гарду</a:t>
            </a:r>
            <a:r>
              <a:rPr lang="en-US" sz="1600" dirty="0" smtClean="0">
                <a:latin typeface="Corbel" pitchFamily="34" charset="0"/>
              </a:rPr>
              <a:t> и </a:t>
            </a:r>
            <a:r>
              <a:rPr lang="en-US" sz="1600" dirty="0" err="1" smtClean="0">
                <a:latin typeface="Corbel" pitchFamily="34" charset="0"/>
              </a:rPr>
              <a:t>договараше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се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са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Јоавом</a:t>
            </a:r>
            <a:r>
              <a:rPr lang="en-US" sz="1600" dirty="0" smtClean="0">
                <a:latin typeface="Corbel" pitchFamily="34" charset="0"/>
              </a:rPr>
              <a:t> и </a:t>
            </a:r>
            <a:r>
              <a:rPr lang="en-US" sz="1600" dirty="0" err="1" smtClean="0">
                <a:latin typeface="Corbel" pitchFamily="34" charset="0"/>
              </a:rPr>
              <a:t>Авијатаром</a:t>
            </a:r>
            <a:r>
              <a:rPr lang="en-US" sz="1600" dirty="0" smtClean="0">
                <a:latin typeface="Corbel" pitchFamily="34" charset="0"/>
              </a:rPr>
              <a:t> о </a:t>
            </a:r>
            <a:r>
              <a:rPr lang="en-US" sz="1600" dirty="0" err="1" smtClean="0">
                <a:latin typeface="Corbel" pitchFamily="34" charset="0"/>
              </a:rPr>
              <a:t>зацарењу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за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време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гозбе</a:t>
            </a:r>
            <a:endParaRPr lang="en-US" sz="1600" dirty="0" smtClean="0">
              <a:latin typeface="Corbel" pitchFamily="34" charset="0"/>
            </a:endParaRPr>
          </a:p>
          <a:p>
            <a:r>
              <a:rPr lang="en-US" sz="1600" dirty="0" err="1" smtClean="0">
                <a:latin typeface="Corbel" pitchFamily="34" charset="0"/>
              </a:rPr>
              <a:t>Давид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не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чини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ништа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да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спречи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Адонију</a:t>
            </a:r>
            <a:endParaRPr lang="en-US" sz="1600" dirty="0" smtClean="0">
              <a:latin typeface="Corbel" pitchFamily="34" charset="0"/>
            </a:endParaRPr>
          </a:p>
          <a:p>
            <a:r>
              <a:rPr lang="en-US" sz="1600" dirty="0" err="1" smtClean="0">
                <a:latin typeface="Corbel" pitchFamily="34" charset="0"/>
              </a:rPr>
              <a:t>ствара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се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опозиција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Адонији</a:t>
            </a:r>
            <a:r>
              <a:rPr lang="en-US" sz="1600" dirty="0" smtClean="0">
                <a:latin typeface="Corbel" pitchFamily="34" charset="0"/>
              </a:rPr>
              <a:t>: </a:t>
            </a:r>
            <a:r>
              <a:rPr lang="en-US" sz="1600" dirty="0" err="1" smtClean="0">
                <a:latin typeface="Corbel" pitchFamily="34" charset="0"/>
              </a:rPr>
              <a:t>Садок</a:t>
            </a:r>
            <a:r>
              <a:rPr lang="en-US" sz="1600" dirty="0" smtClean="0">
                <a:latin typeface="Corbel" pitchFamily="34" charset="0"/>
              </a:rPr>
              <a:t> и </a:t>
            </a:r>
            <a:r>
              <a:rPr lang="en-US" sz="1600" dirty="0" err="1" smtClean="0">
                <a:latin typeface="Corbel" pitchFamily="34" charset="0"/>
              </a:rPr>
              <a:t>Венаја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син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Јодајев</a:t>
            </a:r>
            <a:r>
              <a:rPr lang="en-US" sz="1600" dirty="0" smtClean="0">
                <a:latin typeface="Corbel" pitchFamily="34" charset="0"/>
              </a:rPr>
              <a:t>, </a:t>
            </a:r>
            <a:r>
              <a:rPr lang="en-US" sz="1600" dirty="0" err="1" smtClean="0">
                <a:latin typeface="Corbel" pitchFamily="34" charset="0"/>
              </a:rPr>
              <a:t>пророк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Натан</a:t>
            </a:r>
            <a:r>
              <a:rPr lang="en-US" sz="1600" dirty="0" smtClean="0">
                <a:latin typeface="Corbel" pitchFamily="34" charset="0"/>
              </a:rPr>
              <a:t> и </a:t>
            </a:r>
            <a:r>
              <a:rPr lang="en-US" sz="1600" dirty="0" err="1" smtClean="0">
                <a:latin typeface="Corbel" pitchFamily="34" charset="0"/>
              </a:rPr>
              <a:t>бројни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јунаци</a:t>
            </a:r>
            <a:endParaRPr lang="en-US" sz="1600" dirty="0" smtClean="0">
              <a:latin typeface="Corbel" pitchFamily="34" charset="0"/>
            </a:endParaRPr>
          </a:p>
          <a:p>
            <a:r>
              <a:rPr lang="en-US" sz="1600" dirty="0" err="1" smtClean="0">
                <a:latin typeface="Corbel" pitchFamily="34" charset="0"/>
              </a:rPr>
              <a:t>Натан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наговара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Витсавеју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да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оде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цару</a:t>
            </a:r>
            <a:r>
              <a:rPr lang="en-US" sz="1600" dirty="0" smtClean="0">
                <a:latin typeface="Corbel" pitchFamily="34" charset="0"/>
              </a:rPr>
              <a:t> и </a:t>
            </a:r>
            <a:r>
              <a:rPr lang="en-US" sz="1600" dirty="0" err="1" smtClean="0">
                <a:latin typeface="Corbel" pitchFamily="34" charset="0"/>
              </a:rPr>
              <a:t>подсети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га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на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обећање</a:t>
            </a:r>
            <a:r>
              <a:rPr lang="en-US" sz="1600" dirty="0" smtClean="0">
                <a:latin typeface="Corbel" pitchFamily="34" charset="0"/>
              </a:rPr>
              <a:t> о </a:t>
            </a:r>
            <a:r>
              <a:rPr lang="en-US" sz="1600" dirty="0" err="1" smtClean="0">
                <a:latin typeface="Corbel" pitchFamily="34" charset="0"/>
              </a:rPr>
              <a:t>Соломону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као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наследнику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трона</a:t>
            </a:r>
            <a:r>
              <a:rPr lang="en-US" sz="1600" dirty="0" smtClean="0">
                <a:latin typeface="Corbel" pitchFamily="34" charset="0"/>
              </a:rPr>
              <a:t> </a:t>
            </a:r>
            <a:endParaRPr lang="sr-Cyrl-RS" sz="1600" dirty="0" smtClean="0">
              <a:latin typeface="Corbel" pitchFamily="34" charset="0"/>
            </a:endParaRPr>
          </a:p>
          <a:p>
            <a:r>
              <a:rPr lang="en-US" sz="1600" dirty="0" err="1" smtClean="0">
                <a:latin typeface="Corbel" pitchFamily="34" charset="0"/>
              </a:rPr>
              <a:t>Витсавеја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излази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пред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Давида</a:t>
            </a:r>
            <a:r>
              <a:rPr lang="en-US" sz="1600" dirty="0" smtClean="0">
                <a:latin typeface="Corbel" pitchFamily="34" charset="0"/>
              </a:rPr>
              <a:t> и </a:t>
            </a:r>
            <a:r>
              <a:rPr lang="en-US" sz="1600" dirty="0" err="1" smtClean="0">
                <a:latin typeface="Corbel" pitchFamily="34" charset="0"/>
              </a:rPr>
              <a:t>он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заповеда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да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Садок</a:t>
            </a:r>
            <a:r>
              <a:rPr lang="en-US" sz="1600" dirty="0" smtClean="0">
                <a:latin typeface="Corbel" pitchFamily="34" charset="0"/>
              </a:rPr>
              <a:t> и </a:t>
            </a:r>
            <a:r>
              <a:rPr lang="en-US" sz="1600" dirty="0" err="1" smtClean="0">
                <a:latin typeface="Corbel" pitchFamily="34" charset="0"/>
              </a:rPr>
              <a:t>Натан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посаде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Соломона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на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његову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мазгу</a:t>
            </a:r>
            <a:r>
              <a:rPr lang="en-US" sz="1600" dirty="0" smtClean="0">
                <a:latin typeface="Corbel" pitchFamily="34" charset="0"/>
              </a:rPr>
              <a:t>, </a:t>
            </a:r>
            <a:r>
              <a:rPr lang="en-US" sz="1600" dirty="0" err="1" smtClean="0">
                <a:latin typeface="Corbel" pitchFamily="34" charset="0"/>
              </a:rPr>
              <a:t>да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га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воде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до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Гиона</a:t>
            </a:r>
            <a:r>
              <a:rPr lang="en-US" sz="1600" dirty="0" smtClean="0">
                <a:latin typeface="Corbel" pitchFamily="34" charset="0"/>
              </a:rPr>
              <a:t> и </a:t>
            </a:r>
            <a:r>
              <a:rPr lang="en-US" sz="1600" dirty="0" err="1" smtClean="0">
                <a:latin typeface="Corbel" pitchFamily="34" charset="0"/>
              </a:rPr>
              <a:t>да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га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тамо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помажу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за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цара</a:t>
            </a:r>
            <a:endParaRPr lang="en-US" sz="1600" dirty="0" smtClean="0">
              <a:latin typeface="Corbel" pitchFamily="34" charset="0"/>
            </a:endParaRPr>
          </a:p>
          <a:p>
            <a:r>
              <a:rPr lang="en-US" sz="1600" dirty="0" err="1" smtClean="0">
                <a:latin typeface="Corbel" pitchFamily="34" charset="0"/>
              </a:rPr>
              <a:t>Соломон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после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помазања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седа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на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престо</a:t>
            </a:r>
            <a:r>
              <a:rPr lang="en-US" sz="1600" dirty="0" smtClean="0">
                <a:latin typeface="Corbel" pitchFamily="34" charset="0"/>
              </a:rPr>
              <a:t> и </a:t>
            </a:r>
            <a:r>
              <a:rPr lang="en-US" sz="1600" dirty="0" err="1" smtClean="0">
                <a:latin typeface="Corbel" pitchFamily="34" charset="0"/>
              </a:rPr>
              <a:t>објављује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се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вест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по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свој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земљи</a:t>
            </a:r>
            <a:r>
              <a:rPr lang="en-US" sz="1600" dirty="0" smtClean="0">
                <a:latin typeface="Corbel" pitchFamily="34" charset="0"/>
              </a:rPr>
              <a:t>, </a:t>
            </a:r>
            <a:r>
              <a:rPr lang="en-US" sz="1600" dirty="0" err="1" smtClean="0">
                <a:latin typeface="Corbel" pitchFamily="34" charset="0"/>
              </a:rPr>
              <a:t>чини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се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гозба</a:t>
            </a:r>
            <a:r>
              <a:rPr lang="en-US" sz="1600" dirty="0" smtClean="0">
                <a:latin typeface="Corbel" pitchFamily="34" charset="0"/>
              </a:rPr>
              <a:t> и </a:t>
            </a:r>
            <a:r>
              <a:rPr lang="en-US" sz="1600" dirty="0" err="1" smtClean="0">
                <a:latin typeface="Corbel" pitchFamily="34" charset="0"/>
              </a:rPr>
              <a:t>народ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се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весели</a:t>
            </a:r>
            <a:endParaRPr lang="en-US" sz="1600" dirty="0" smtClean="0">
              <a:latin typeface="Corbel" pitchFamily="34" charset="0"/>
            </a:endParaRPr>
          </a:p>
          <a:p>
            <a:r>
              <a:rPr lang="en-US" sz="1600" dirty="0" err="1" smtClean="0">
                <a:latin typeface="Corbel" pitchFamily="34" charset="0"/>
              </a:rPr>
              <a:t>Јонатан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син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Авијатаров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јавља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вести</a:t>
            </a:r>
            <a:r>
              <a:rPr lang="en-US" sz="1600" dirty="0" smtClean="0">
                <a:latin typeface="Corbel" pitchFamily="34" charset="0"/>
              </a:rPr>
              <a:t> у </a:t>
            </a:r>
            <a:r>
              <a:rPr lang="en-US" sz="1600" dirty="0" err="1" smtClean="0">
                <a:latin typeface="Corbel" pitchFamily="34" charset="0"/>
              </a:rPr>
              <a:t>Адонијином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збору</a:t>
            </a:r>
            <a:r>
              <a:rPr lang="en-US" sz="1600" dirty="0" smtClean="0">
                <a:latin typeface="Corbel" pitchFamily="34" charset="0"/>
              </a:rPr>
              <a:t> и </a:t>
            </a:r>
            <a:r>
              <a:rPr lang="en-US" sz="1600" dirty="0" err="1" smtClean="0">
                <a:latin typeface="Corbel" pitchFamily="34" charset="0"/>
              </a:rPr>
              <a:t>Јоав</a:t>
            </a:r>
            <a:r>
              <a:rPr lang="en-US" sz="1600" dirty="0" smtClean="0">
                <a:latin typeface="Corbel" pitchFamily="34" charset="0"/>
              </a:rPr>
              <a:t> и </a:t>
            </a:r>
            <a:r>
              <a:rPr lang="en-US" sz="1600" dirty="0" err="1" smtClean="0">
                <a:latin typeface="Corbel" pitchFamily="34" charset="0"/>
              </a:rPr>
              <a:t>Авијатар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одступају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од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Адоније</a:t>
            </a:r>
            <a:endParaRPr lang="en-US" sz="1600" dirty="0" smtClean="0">
              <a:latin typeface="Corbel" pitchFamily="34" charset="0"/>
            </a:endParaRPr>
          </a:p>
          <a:p>
            <a:r>
              <a:rPr lang="en-US" sz="1600" dirty="0" err="1" smtClean="0">
                <a:latin typeface="Corbel" pitchFamily="34" charset="0"/>
              </a:rPr>
              <a:t>Адонија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се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држи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за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рогове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олтару</a:t>
            </a:r>
            <a:r>
              <a:rPr lang="en-US" sz="1600" dirty="0" smtClean="0">
                <a:latin typeface="Corbel" pitchFamily="34" charset="0"/>
              </a:rPr>
              <a:t> и </a:t>
            </a:r>
            <a:r>
              <a:rPr lang="en-US" sz="1600" dirty="0" err="1" smtClean="0">
                <a:latin typeface="Corbel" pitchFamily="34" charset="0"/>
              </a:rPr>
              <a:t>моли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за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милост</a:t>
            </a:r>
            <a:r>
              <a:rPr lang="en-US" sz="1600" dirty="0" smtClean="0">
                <a:latin typeface="Corbel" pitchFamily="34" charset="0"/>
              </a:rPr>
              <a:t>, </a:t>
            </a:r>
            <a:r>
              <a:rPr lang="en-US" sz="1600" dirty="0" err="1" smtClean="0">
                <a:latin typeface="Corbel" pitchFamily="34" charset="0"/>
              </a:rPr>
              <a:t>Соломон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оставља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брата</a:t>
            </a:r>
            <a:r>
              <a:rPr lang="en-US" sz="1600" dirty="0" smtClean="0">
                <a:latin typeface="Corbel" pitchFamily="34" charset="0"/>
              </a:rPr>
              <a:t> у </a:t>
            </a:r>
            <a:r>
              <a:rPr lang="en-US" sz="1600" dirty="0" err="1" smtClean="0">
                <a:latin typeface="Corbel" pitchFamily="34" charset="0"/>
              </a:rPr>
              <a:t>животу</a:t>
            </a:r>
            <a:r>
              <a:rPr lang="en-US" sz="1600" b="1" dirty="0" smtClean="0">
                <a:latin typeface="Corbel" pitchFamily="34" charset="0"/>
              </a:rPr>
              <a:t> </a:t>
            </a:r>
            <a:endParaRPr lang="en-US" sz="1600" dirty="0" smtClean="0">
              <a:latin typeface="Corbel" pitchFamily="34" charset="0"/>
            </a:endParaRPr>
          </a:p>
          <a:p>
            <a:endParaRPr lang="en-US" sz="1800" dirty="0" smtClean="0">
              <a:latin typeface="Corbel" pitchFamily="34" charset="0"/>
            </a:endParaRPr>
          </a:p>
          <a:p>
            <a:pPr algn="ctr">
              <a:buNone/>
            </a:pPr>
            <a:endParaRPr lang="en-US" sz="1800" dirty="0"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 Глава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762000"/>
            <a:ext cx="7620000" cy="6400800"/>
          </a:xfrm>
        </p:spPr>
        <p:txBody>
          <a:bodyPr>
            <a:noAutofit/>
          </a:bodyPr>
          <a:lstStyle/>
          <a:p>
            <a:pPr algn="ctr">
              <a:buNone/>
            </a:pPr>
            <a:endParaRPr lang="sr-Cyrl-RS" sz="1800" dirty="0" smtClean="0"/>
          </a:p>
          <a:p>
            <a:r>
              <a:rPr lang="sr-Cyrl-RS" sz="2400" dirty="0" smtClean="0"/>
              <a:t>пророк Јуј пророкује пропаст дому Васином </a:t>
            </a:r>
            <a:endParaRPr lang="en-US" sz="2400" dirty="0" smtClean="0"/>
          </a:p>
          <a:p>
            <a:r>
              <a:rPr lang="sr-Cyrl-RS" sz="2400" dirty="0" smtClean="0"/>
              <a:t>након смрти Васине зацарује се у Израиљу његов син </a:t>
            </a:r>
            <a:r>
              <a:rPr lang="sr-Cyrl-RS" sz="2400" b="1" dirty="0" smtClean="0"/>
              <a:t>Ила</a:t>
            </a:r>
            <a:r>
              <a:rPr lang="sr-Cyrl-RS" sz="2400" dirty="0" smtClean="0"/>
              <a:t>, али убрзо на њега диже буну </a:t>
            </a:r>
            <a:r>
              <a:rPr lang="sr-Cyrl-RS" sz="2400" b="1" dirty="0" smtClean="0"/>
              <a:t>Зимрије</a:t>
            </a:r>
            <a:r>
              <a:rPr lang="sr-Cyrl-RS" sz="2400" dirty="0" smtClean="0"/>
              <a:t>, старешина над коњаницима, и убија га кад се опи и затре сав дом његов</a:t>
            </a:r>
            <a:endParaRPr lang="en-US" sz="2400" dirty="0" smtClean="0"/>
          </a:p>
          <a:p>
            <a:r>
              <a:rPr lang="sr-Cyrl-RS" sz="2400" dirty="0" smtClean="0"/>
              <a:t>народ не прихвата Зимрија и поставља за цара </a:t>
            </a:r>
            <a:r>
              <a:rPr lang="sr-Cyrl-RS" sz="2400" b="1" dirty="0" smtClean="0"/>
              <a:t>Амрија војводу</a:t>
            </a:r>
            <a:endParaRPr lang="en-US" sz="2400" dirty="0" smtClean="0"/>
          </a:p>
          <a:p>
            <a:r>
              <a:rPr lang="sr-Cyrl-RS" sz="2400" dirty="0" smtClean="0"/>
              <a:t>рат Амријев са осталим претендентима на престо и увтрђење власти</a:t>
            </a:r>
            <a:endParaRPr lang="en-US" sz="2400" dirty="0" smtClean="0"/>
          </a:p>
          <a:p>
            <a:r>
              <a:rPr lang="sr-Cyrl-RS" sz="2400" dirty="0" smtClean="0"/>
              <a:t>Амрије откупљује град у гори Самаријској и гради престоницу Самарију</a:t>
            </a:r>
            <a:endParaRPr lang="en-US" sz="2400" dirty="0" smtClean="0"/>
          </a:p>
          <a:p>
            <a:r>
              <a:rPr lang="sr-Cyrl-RS" sz="2400" dirty="0" smtClean="0"/>
              <a:t>након Амријеве смрти на престо ступа његов син </a:t>
            </a:r>
            <a:r>
              <a:rPr lang="sr-Cyrl-RS" sz="2400" b="1" dirty="0" smtClean="0"/>
              <a:t>Ахав</a:t>
            </a:r>
            <a:endParaRPr lang="en-US" sz="2400" dirty="0" smtClean="0"/>
          </a:p>
          <a:p>
            <a:pPr algn="ctr">
              <a:buNone/>
            </a:pPr>
            <a:endParaRPr lang="en-US" sz="2200" dirty="0"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 Глава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17</a:t>
            </a:r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762000"/>
            <a:ext cx="7620000" cy="6400800"/>
          </a:xfrm>
        </p:spPr>
        <p:txBody>
          <a:bodyPr>
            <a:noAutofit/>
          </a:bodyPr>
          <a:lstStyle/>
          <a:p>
            <a:pPr algn="ctr">
              <a:buNone/>
            </a:pPr>
            <a:endParaRPr lang="sr-Cyrl-RS" sz="1800" dirty="0" smtClean="0"/>
          </a:p>
          <a:p>
            <a:pPr algn="ctr">
              <a:buNone/>
            </a:pPr>
            <a:r>
              <a:rPr lang="sr-Cyrl-CS" sz="2400" b="1" dirty="0" smtClean="0"/>
              <a:t>П</a:t>
            </a:r>
            <a:r>
              <a:rPr lang="sr-Cyrl-RS" sz="2400" b="1" dirty="0" smtClean="0"/>
              <a:t>ророк Илија и жена удовица</a:t>
            </a:r>
          </a:p>
          <a:p>
            <a:pPr algn="ctr">
              <a:buNone/>
            </a:pPr>
            <a:endParaRPr lang="en-US" sz="2400" dirty="0" smtClean="0"/>
          </a:p>
          <a:p>
            <a:r>
              <a:rPr lang="sr-Cyrl-RS" sz="2400" dirty="0" smtClean="0"/>
              <a:t>пророк Илија Тесвићанин излази пред Ахава и објављује сушу; </a:t>
            </a:r>
            <a:endParaRPr lang="en-US" sz="2400" dirty="0" smtClean="0"/>
          </a:p>
          <a:p>
            <a:r>
              <a:rPr lang="sr-Cyrl-RS" sz="2400" dirty="0" smtClean="0"/>
              <a:t>Господ заповеда Илији да иде из завичаја и настани се код потока Хората према Јордану, да пије воду из реке и да ће га гаврани хранити, али после годину дана пресахну поток</a:t>
            </a:r>
            <a:endParaRPr lang="en-US" sz="2400" dirty="0" smtClean="0"/>
          </a:p>
          <a:p>
            <a:r>
              <a:rPr lang="sr-Cyrl-RS" sz="2400" dirty="0" smtClean="0"/>
              <a:t>Илија иде у Сарепту Сидонску к жени удовици и моли за гостопримство</a:t>
            </a:r>
            <a:endParaRPr lang="en-US" sz="2400" dirty="0" smtClean="0"/>
          </a:p>
          <a:p>
            <a:r>
              <a:rPr lang="sr-Cyrl-RS" sz="2400" dirty="0" smtClean="0"/>
              <a:t>умножавање јела у удовичиној кући</a:t>
            </a:r>
            <a:endParaRPr lang="en-US" sz="2400" dirty="0" smtClean="0"/>
          </a:p>
          <a:p>
            <a:r>
              <a:rPr lang="sr-Cyrl-RS" sz="2400" dirty="0" smtClean="0"/>
              <a:t>исцељење (васкрсење) удовичиног сина и женина хвала Господу</a:t>
            </a:r>
            <a:endParaRPr lang="en-US" sz="2400" dirty="0" smtClean="0"/>
          </a:p>
          <a:p>
            <a:pPr algn="ctr">
              <a:buNone/>
            </a:pPr>
            <a:endParaRPr lang="en-US" sz="2200" dirty="0"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 Глава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8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304800"/>
            <a:ext cx="7620000" cy="6858000"/>
          </a:xfrm>
        </p:spPr>
        <p:txBody>
          <a:bodyPr>
            <a:noAutofit/>
          </a:bodyPr>
          <a:lstStyle/>
          <a:p>
            <a:pPr algn="ctr">
              <a:buNone/>
            </a:pPr>
            <a:endParaRPr lang="sr-Cyrl-RS" sz="1600" dirty="0" smtClean="0"/>
          </a:p>
          <a:p>
            <a:pPr algn="ctr">
              <a:buNone/>
            </a:pPr>
            <a:r>
              <a:rPr lang="sr-Cyrl-RS" sz="2000" b="1" dirty="0" smtClean="0"/>
              <a:t>Догађај на Кармилу</a:t>
            </a:r>
            <a:endParaRPr lang="en-US" sz="2000" dirty="0" smtClean="0"/>
          </a:p>
          <a:p>
            <a:r>
              <a:rPr lang="sr-Cyrl-RS" sz="2000" dirty="0" smtClean="0"/>
              <a:t>управитељ Ахавовог двора крије пророке које прогони царева жена Језавеља</a:t>
            </a:r>
            <a:endParaRPr lang="en-US" sz="2000" dirty="0" smtClean="0"/>
          </a:p>
          <a:p>
            <a:r>
              <a:rPr lang="sr-Cyrl-RS" sz="2000" dirty="0" smtClean="0"/>
              <a:t>Авдију шаље цар да нађе биље за исхрану стоке пошто је велика суша, а он на путу среће Илију</a:t>
            </a:r>
            <a:endParaRPr lang="en-US" sz="2000" dirty="0" smtClean="0"/>
          </a:p>
          <a:p>
            <a:r>
              <a:rPr lang="sr-Cyrl-RS" sz="2000" dirty="0" smtClean="0"/>
              <a:t>Илија објављује да му је Господ рекао да се покаже Ахаву и да ће онда пустити дажд на земљу</a:t>
            </a:r>
            <a:endParaRPr lang="en-US" sz="2000" dirty="0" smtClean="0"/>
          </a:p>
          <a:p>
            <a:r>
              <a:rPr lang="sr-Cyrl-RS" sz="2000" dirty="0" smtClean="0"/>
              <a:t>Ахав прима Илију и оптужује га да он „доноси несрећу на Израиља“, а Илија тврди управо супротно </a:t>
            </a:r>
            <a:endParaRPr lang="en-US" sz="2000" dirty="0" smtClean="0"/>
          </a:p>
          <a:p>
            <a:r>
              <a:rPr lang="sr-Cyrl-RS" sz="2000" dirty="0" smtClean="0"/>
              <a:t>Илија позива Валове пророке на гору Кармил да се принесе жртва и да се одреди који је Бог који даје дажд</a:t>
            </a:r>
            <a:endParaRPr lang="en-US" sz="2000" dirty="0" smtClean="0"/>
          </a:p>
          <a:p>
            <a:r>
              <a:rPr lang="sr-Cyrl-RS" sz="2000" dirty="0" smtClean="0"/>
              <a:t>Валови пророци не могу да дозову свог бога који треба да спали жртву и врше ритуале цео дан</a:t>
            </a:r>
            <a:endParaRPr lang="en-US" sz="2000" dirty="0" smtClean="0"/>
          </a:p>
          <a:p>
            <a:r>
              <a:rPr lang="sr-Cyrl-RS" sz="2000" dirty="0" smtClean="0"/>
              <a:t>Илија на свом олатру приноси јунца и „паде огањ Господњи и спали жртву паљеницу“</a:t>
            </a:r>
            <a:endParaRPr lang="en-US" sz="2000" dirty="0" smtClean="0"/>
          </a:p>
          <a:p>
            <a:r>
              <a:rPr lang="sr-Cyrl-RS" sz="2000" dirty="0" smtClean="0"/>
              <a:t>хватање Валових пророка и покољ</a:t>
            </a:r>
            <a:endParaRPr lang="en-US" sz="2000" dirty="0" smtClean="0"/>
          </a:p>
          <a:p>
            <a:r>
              <a:rPr lang="sr-Cyrl-RS" sz="2000" dirty="0" smtClean="0"/>
              <a:t>убрзо се скупљају облаци с мора и почиње велика олуја и киша, народ увиђа да је Господ Бог</a:t>
            </a:r>
            <a:endParaRPr lang="en-US" sz="2000" dirty="0" smtClean="0"/>
          </a:p>
          <a:p>
            <a:pPr algn="ctr">
              <a:buNone/>
            </a:pPr>
            <a:endParaRPr lang="en-US" sz="2000" dirty="0"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 Глава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9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457200"/>
            <a:ext cx="7620000" cy="6400800"/>
          </a:xfrm>
        </p:spPr>
        <p:txBody>
          <a:bodyPr>
            <a:noAutofit/>
          </a:bodyPr>
          <a:lstStyle/>
          <a:p>
            <a:pPr algn="ctr">
              <a:buNone/>
            </a:pPr>
            <a:endParaRPr lang="sr-Cyrl-RS" sz="1800" dirty="0" smtClean="0"/>
          </a:p>
          <a:p>
            <a:pPr algn="ctr">
              <a:buNone/>
            </a:pPr>
            <a:r>
              <a:rPr lang="sr-Cyrl-RS" sz="2400" b="1" dirty="0" smtClean="0"/>
              <a:t>Илија на Хориву</a:t>
            </a:r>
          </a:p>
          <a:p>
            <a:pPr algn="ctr">
              <a:buNone/>
            </a:pPr>
            <a:endParaRPr lang="en-US" sz="2400" dirty="0" smtClean="0"/>
          </a:p>
          <a:p>
            <a:r>
              <a:rPr lang="sr-Cyrl-RS" sz="2400" dirty="0" smtClean="0"/>
              <a:t>Језавеља прети Илији убиство за оно што је учинио на Кармилу</a:t>
            </a:r>
            <a:endParaRPr lang="en-US" sz="2400" dirty="0" smtClean="0"/>
          </a:p>
          <a:p>
            <a:r>
              <a:rPr lang="sr-Cyrl-RS" sz="2400" dirty="0" smtClean="0"/>
              <a:t>Илија одлази у пустињу дан хода и пошто је много ожеднео, леже под једну смреку и хтеде да умре, али Господ му даде да једе и пије</a:t>
            </a:r>
            <a:endParaRPr lang="en-US" sz="2400" dirty="0" smtClean="0"/>
          </a:p>
          <a:p>
            <a:r>
              <a:rPr lang="sr-Cyrl-RS" sz="2400" dirty="0" smtClean="0"/>
              <a:t>Илија креће ка Хориву где кад дође уђе у једну пећину где му се Господ јавља </a:t>
            </a:r>
            <a:endParaRPr lang="en-US" sz="2400" dirty="0" smtClean="0"/>
          </a:p>
          <a:p>
            <a:r>
              <a:rPr lang="sr-Cyrl-RS" sz="2400" dirty="0" smtClean="0"/>
              <a:t>Господ му заповеда да се после 40 дана врати у Израиљ, да затим помаже Азаила за цара сирског, Јуја за цара израиљског и Јелисеја за пророка након његове смрти</a:t>
            </a:r>
            <a:endParaRPr lang="en-US" sz="2400" dirty="0" smtClean="0"/>
          </a:p>
          <a:p>
            <a:r>
              <a:rPr lang="sr-Cyrl-RS" sz="2400" dirty="0" smtClean="0"/>
              <a:t>Јелисије се прикључује Илији</a:t>
            </a:r>
            <a:endParaRPr lang="en-US" sz="2400" dirty="0" smtClean="0"/>
          </a:p>
          <a:p>
            <a:pPr algn="ctr">
              <a:buNone/>
            </a:pPr>
            <a:endParaRPr lang="en-US" sz="2200" dirty="0"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2983992" cy="2087562"/>
          </a:xfrm>
        </p:spPr>
        <p:txBody>
          <a:bodyPr>
            <a:normAutofit fontScale="90000"/>
          </a:bodyPr>
          <a:lstStyle/>
          <a:p>
            <a:r>
              <a:rPr lang="sr-Cyrl-RS" dirty="0" smtClean="0"/>
              <a:t>Икона: Пророк Илија на Хориву</a:t>
            </a:r>
            <a:endParaRPr lang="en-US" dirty="0"/>
          </a:p>
        </p:txBody>
      </p:sp>
      <p:pic>
        <p:nvPicPr>
          <p:cNvPr id="2050" name="Picture 2" descr="C:\Users\Korisnik\Desktop\Starozavetna egzegeza 2014-5\ilijaop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5800" y="685800"/>
            <a:ext cx="4038600" cy="54773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 Глава 20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304800"/>
            <a:ext cx="7620000" cy="6553200"/>
          </a:xfrm>
        </p:spPr>
        <p:txBody>
          <a:bodyPr>
            <a:noAutofit/>
          </a:bodyPr>
          <a:lstStyle/>
          <a:p>
            <a:pPr algn="ctr">
              <a:buNone/>
            </a:pPr>
            <a:endParaRPr lang="sr-Cyrl-RS" sz="1800" dirty="0" smtClean="0"/>
          </a:p>
          <a:p>
            <a:pPr algn="ctr">
              <a:buNone/>
            </a:pPr>
            <a:r>
              <a:rPr lang="sr-Cyrl-RS" sz="2400" b="1" dirty="0" smtClean="0"/>
              <a:t>Поход Вен-Адада</a:t>
            </a:r>
            <a:endParaRPr lang="en-US" sz="2400" dirty="0" smtClean="0"/>
          </a:p>
          <a:p>
            <a:r>
              <a:rPr lang="sr-Cyrl-RS" sz="2400" dirty="0" smtClean="0"/>
              <a:t>поход Вен-Адада, цара сирског на Израиљ</a:t>
            </a:r>
            <a:r>
              <a:rPr lang="sr-Cyrl-RS" sz="2400" smtClean="0"/>
              <a:t>, Ахав </a:t>
            </a:r>
            <a:r>
              <a:rPr lang="sr-Cyrl-RS" sz="2400" dirty="0" smtClean="0"/>
              <a:t>сазива савет и пророке</a:t>
            </a:r>
            <a:endParaRPr lang="en-US" sz="2400" dirty="0" smtClean="0"/>
          </a:p>
          <a:p>
            <a:r>
              <a:rPr lang="sr-Cyrl-RS" sz="2400" dirty="0" smtClean="0"/>
              <a:t>човек Божији најављује победу, али само уколико позове у помоћ и војску „са земље“ (сеоску војску)</a:t>
            </a:r>
            <a:endParaRPr lang="en-US" sz="2400" dirty="0" smtClean="0"/>
          </a:p>
          <a:p>
            <a:r>
              <a:rPr lang="sr-Cyrl-RS" sz="2400" dirty="0" smtClean="0"/>
              <a:t>Ахав побеђује, али човек Божији говори да ће они доћи опет следеће године</a:t>
            </a:r>
            <a:endParaRPr lang="en-US" sz="2400" dirty="0" smtClean="0"/>
          </a:p>
          <a:p>
            <a:r>
              <a:rPr lang="sr-Cyrl-RS" sz="2400" dirty="0" smtClean="0"/>
              <a:t>наредне године поново долазе Сиријци у хуле на Јахвеа говорећи да је он само „Бог у гори“ и зато их Господ поново предае Ахаву</a:t>
            </a:r>
            <a:endParaRPr lang="en-US" sz="2400" dirty="0" smtClean="0"/>
          </a:p>
          <a:p>
            <a:r>
              <a:rPr lang="sr-Cyrl-RS" sz="2400" dirty="0" smtClean="0"/>
              <a:t>Вен-Адад бежи у оближњи град где га убрзо налазе</a:t>
            </a:r>
            <a:endParaRPr lang="en-US" sz="2400" dirty="0" smtClean="0"/>
          </a:p>
          <a:p>
            <a:r>
              <a:rPr lang="sr-Cyrl-RS" sz="2400" dirty="0" smtClean="0"/>
              <a:t>Ахав поштеђује Вен-Адада и</a:t>
            </a:r>
            <a:r>
              <a:rPr lang="sr-Cyrl-RS" sz="2400" i="1" dirty="0" smtClean="0"/>
              <a:t> „чини веру са њим“ </a:t>
            </a:r>
            <a:r>
              <a:rPr lang="sr-Cyrl-RS" sz="2400" dirty="0" smtClean="0"/>
              <a:t>под условом да му врати градове које је узео</a:t>
            </a:r>
            <a:endParaRPr lang="en-US" sz="2400" dirty="0" smtClean="0"/>
          </a:p>
          <a:p>
            <a:r>
              <a:rPr lang="sr-Cyrl-RS" sz="2400" dirty="0" smtClean="0"/>
              <a:t>човек Божији пророкује пропаст Ахаву због овог чина</a:t>
            </a:r>
            <a:endParaRPr lang="en-US" sz="2400" dirty="0" smtClean="0"/>
          </a:p>
          <a:p>
            <a:pPr algn="ctr">
              <a:buNone/>
            </a:pPr>
            <a:endParaRPr lang="en-US" sz="2200" dirty="0"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sr-Cyrl-RS" sz="3600" smtClean="0">
                <a:latin typeface="Times New Roman" pitchFamily="18" charset="0"/>
                <a:cs typeface="Times New Roman" pitchFamily="18" charset="0"/>
              </a:rPr>
              <a:t>Глава 21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457200"/>
            <a:ext cx="7620000" cy="6400800"/>
          </a:xfrm>
        </p:spPr>
        <p:txBody>
          <a:bodyPr>
            <a:noAutofit/>
          </a:bodyPr>
          <a:lstStyle/>
          <a:p>
            <a:pPr algn="ctr">
              <a:buNone/>
            </a:pPr>
            <a:endParaRPr lang="sr-Cyrl-RS" sz="2200" dirty="0" smtClean="0"/>
          </a:p>
          <a:p>
            <a:pPr algn="ctr">
              <a:buNone/>
            </a:pPr>
            <a:r>
              <a:rPr lang="sr-Cyrl-RS" sz="2200" b="1" dirty="0" smtClean="0"/>
              <a:t>Навутејев виноград</a:t>
            </a:r>
          </a:p>
          <a:p>
            <a:pPr algn="ctr">
              <a:buNone/>
            </a:pPr>
            <a:endParaRPr lang="en-US" sz="2200" dirty="0" smtClean="0"/>
          </a:p>
          <a:p>
            <a:r>
              <a:rPr lang="sr-Cyrl-RS" sz="2200" dirty="0" smtClean="0"/>
              <a:t>Навутеј Језраељанин имаше виноград до двора царева</a:t>
            </a:r>
            <a:endParaRPr lang="en-US" sz="2200" dirty="0" smtClean="0"/>
          </a:p>
          <a:p>
            <a:r>
              <a:rPr lang="sr-Cyrl-RS" sz="2200" dirty="0" smtClean="0"/>
              <a:t>Ахав долази Навутеју да му понуди боље место за виноград или да му плати у новцу како би преузео тај комад земље до двора, али Навутеј одбија јер је то „наследство отаца његових“</a:t>
            </a:r>
            <a:endParaRPr lang="en-US" sz="2200" dirty="0" smtClean="0"/>
          </a:p>
          <a:p>
            <a:r>
              <a:rPr lang="sr-Cyrl-RS" sz="2200" dirty="0" smtClean="0"/>
              <a:t>Ахав долази љутит у двор и прича Језавељи тако да она кује план да како да узме виноград</a:t>
            </a:r>
            <a:endParaRPr lang="en-US" sz="2200" dirty="0" smtClean="0"/>
          </a:p>
          <a:p>
            <a:r>
              <a:rPr lang="sr-Cyrl-RS" sz="2200" dirty="0" smtClean="0"/>
              <a:t>Језавеља преко неких људи лажно оптужује Навутеја да је хулио на цара и Бога и бива осуђен на каменовање</a:t>
            </a:r>
            <a:endParaRPr lang="en-US" sz="2200" dirty="0" smtClean="0"/>
          </a:p>
          <a:p>
            <a:r>
              <a:rPr lang="sr-Cyrl-RS" sz="2200" dirty="0" smtClean="0"/>
              <a:t>након Навутејеве смрти Илија пресреће Ахава на путу ка винограду и објављује му скори трагичан крај</a:t>
            </a:r>
            <a:endParaRPr lang="en-US" sz="2200" dirty="0" smtClean="0"/>
          </a:p>
          <a:p>
            <a:r>
              <a:rPr lang="sr-Cyrl-RS" sz="2200" dirty="0" smtClean="0"/>
              <a:t>будући да се Ахав понизио, Господ одлучује да пропаст његовог дома буде после њега</a:t>
            </a:r>
            <a:endParaRPr lang="en-US" sz="2200" dirty="0" smtClean="0"/>
          </a:p>
          <a:p>
            <a:pPr algn="ctr">
              <a:buNone/>
            </a:pPr>
            <a:endParaRPr lang="en-US" sz="2200" dirty="0"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 Глава 22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457200"/>
            <a:ext cx="7620000" cy="6400800"/>
          </a:xfrm>
        </p:spPr>
        <p:txBody>
          <a:bodyPr>
            <a:noAutofit/>
          </a:bodyPr>
          <a:lstStyle/>
          <a:p>
            <a:pPr algn="ctr">
              <a:buNone/>
            </a:pPr>
            <a:endParaRPr lang="sr-Cyrl-RS" sz="2200" dirty="0" smtClean="0"/>
          </a:p>
          <a:p>
            <a:r>
              <a:rPr lang="sr-Cyrl-RS" sz="2400" dirty="0" smtClean="0"/>
              <a:t>долазак </a:t>
            </a:r>
            <a:r>
              <a:rPr lang="sr-Cyrl-RS" sz="2400" b="1" dirty="0" smtClean="0"/>
              <a:t>Јосафата</a:t>
            </a:r>
            <a:r>
              <a:rPr lang="sr-Cyrl-RS" sz="2400" dirty="0" smtClean="0"/>
              <a:t>, сина Асиног, цара јудејског, у Самарију да склопи војни савез против Сиријаца</a:t>
            </a:r>
            <a:endParaRPr lang="en-US" sz="2400" dirty="0" smtClean="0"/>
          </a:p>
          <a:p>
            <a:r>
              <a:rPr lang="sr-Cyrl-RS" sz="2400" dirty="0" smtClean="0"/>
              <a:t>иложење војног плана напада на </a:t>
            </a:r>
            <a:r>
              <a:rPr lang="sr-Cyrl-RS" sz="2400" b="1" dirty="0" smtClean="0"/>
              <a:t>Рамот-Галадски</a:t>
            </a:r>
            <a:endParaRPr lang="en-US" sz="2400" dirty="0" smtClean="0"/>
          </a:p>
          <a:p>
            <a:r>
              <a:rPr lang="sr-Cyrl-RS" sz="2400" dirty="0" smtClean="0"/>
              <a:t>сви пророци обричу успех осим </a:t>
            </a:r>
            <a:r>
              <a:rPr lang="sr-Cyrl-RS" sz="2400" b="1" dirty="0" smtClean="0"/>
              <a:t>Михеја</a:t>
            </a:r>
            <a:r>
              <a:rPr lang="sr-Cyrl-RS" sz="2400" dirty="0" smtClean="0"/>
              <a:t>, сина Јемлиног који изобличава лажне пророке</a:t>
            </a:r>
            <a:endParaRPr lang="en-US" sz="2400" dirty="0" smtClean="0"/>
          </a:p>
          <a:p>
            <a:r>
              <a:rPr lang="sr-Cyrl-RS" sz="2400" dirty="0" smtClean="0"/>
              <a:t>Михеј обриче пропаст похода и цар га баца у тамницу</a:t>
            </a:r>
            <a:endParaRPr lang="en-US" sz="2400" dirty="0" smtClean="0"/>
          </a:p>
          <a:p>
            <a:r>
              <a:rPr lang="sr-Cyrl-RS" sz="2400" dirty="0" smtClean="0"/>
              <a:t>током боја за Рамот-Галадски Ахав бива рањен и од ране потом умире</a:t>
            </a:r>
            <a:endParaRPr lang="en-US" sz="2400" dirty="0" smtClean="0"/>
          </a:p>
          <a:p>
            <a:r>
              <a:rPr lang="sr-Cyrl-RS" sz="2400" b="1" dirty="0" smtClean="0"/>
              <a:t>Охозија</a:t>
            </a:r>
            <a:r>
              <a:rPr lang="sr-Cyrl-RS" sz="2400" dirty="0" smtClean="0"/>
              <a:t> наслеђује Ахава и </a:t>
            </a:r>
            <a:r>
              <a:rPr lang="sr-Cyrl-RS" sz="2400" i="1" dirty="0" smtClean="0"/>
              <a:t>„чињаше што је зло пред Господом“</a:t>
            </a:r>
            <a:r>
              <a:rPr lang="sr-Cyrl-RS" sz="2400" dirty="0" smtClean="0"/>
              <a:t>, док цар у Јуди чињаше </a:t>
            </a:r>
            <a:r>
              <a:rPr lang="sr-Cyrl-RS" sz="2400" i="1" dirty="0" smtClean="0"/>
              <a:t>„право пред Господом“</a:t>
            </a:r>
            <a:r>
              <a:rPr lang="sr-Cyrl-RS" sz="2400" dirty="0" smtClean="0"/>
              <a:t>, али не обори висине</a:t>
            </a:r>
            <a:endParaRPr lang="en-US" sz="2400" dirty="0" smtClean="0"/>
          </a:p>
          <a:p>
            <a:pPr algn="ctr">
              <a:buNone/>
            </a:pPr>
            <a:endParaRPr lang="en-US" sz="2200" dirty="0"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 Глава 2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457200"/>
            <a:ext cx="7620000" cy="64008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1800" b="1" dirty="0" err="1" smtClean="0">
                <a:latin typeface="Corbel" pitchFamily="34" charset="0"/>
              </a:rPr>
              <a:t>Давидова</a:t>
            </a:r>
            <a:r>
              <a:rPr lang="en-US" sz="1800" b="1" dirty="0" smtClean="0">
                <a:latin typeface="Corbel" pitchFamily="34" charset="0"/>
              </a:rPr>
              <a:t> </a:t>
            </a:r>
            <a:r>
              <a:rPr lang="en-US" sz="1800" b="1" dirty="0" err="1" smtClean="0">
                <a:latin typeface="Corbel" pitchFamily="34" charset="0"/>
              </a:rPr>
              <a:t>смрт</a:t>
            </a:r>
            <a:r>
              <a:rPr lang="en-US" sz="1800" b="1" dirty="0" smtClean="0">
                <a:latin typeface="Corbel" pitchFamily="34" charset="0"/>
              </a:rPr>
              <a:t> и </a:t>
            </a:r>
            <a:r>
              <a:rPr lang="en-US" sz="1800" b="1" dirty="0" err="1" smtClean="0">
                <a:latin typeface="Corbel" pitchFamily="34" charset="0"/>
              </a:rPr>
              <a:t>завештање</a:t>
            </a:r>
            <a:endParaRPr lang="sr-Cyrl-RS" sz="1800" b="1" dirty="0" smtClean="0">
              <a:latin typeface="Corbel" pitchFamily="34" charset="0"/>
            </a:endParaRPr>
          </a:p>
          <a:p>
            <a:pPr algn="ctr">
              <a:buNone/>
            </a:pPr>
            <a:endParaRPr lang="en-US" sz="1800" dirty="0" smtClean="0">
              <a:latin typeface="Corbel" pitchFamily="34" charset="0"/>
            </a:endParaRPr>
          </a:p>
          <a:p>
            <a:r>
              <a:rPr lang="en-US" sz="1800" dirty="0" err="1" smtClean="0">
                <a:latin typeface="Corbel" pitchFamily="34" charset="0"/>
              </a:rPr>
              <a:t>Давид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на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самрти</a:t>
            </a:r>
            <a:r>
              <a:rPr lang="en-US" sz="1800" dirty="0" smtClean="0">
                <a:latin typeface="Corbel" pitchFamily="34" charset="0"/>
              </a:rPr>
              <a:t>, </a:t>
            </a:r>
            <a:r>
              <a:rPr lang="en-US" sz="1800" dirty="0" err="1" smtClean="0">
                <a:latin typeface="Corbel" pitchFamily="34" charset="0"/>
              </a:rPr>
              <a:t>последње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завештање</a:t>
            </a:r>
            <a:r>
              <a:rPr lang="en-US" sz="1800" dirty="0" smtClean="0">
                <a:latin typeface="Corbel" pitchFamily="34" charset="0"/>
              </a:rPr>
              <a:t> – </a:t>
            </a:r>
            <a:r>
              <a:rPr lang="en-US" sz="1800" dirty="0" err="1" smtClean="0">
                <a:latin typeface="Corbel" pitchFamily="34" charset="0"/>
              </a:rPr>
              <a:t>ст</a:t>
            </a:r>
            <a:r>
              <a:rPr lang="en-US" sz="1800" dirty="0" smtClean="0">
                <a:latin typeface="Corbel" pitchFamily="34" charset="0"/>
              </a:rPr>
              <a:t>. 2-3: </a:t>
            </a:r>
            <a:r>
              <a:rPr lang="en-US" sz="1800" i="1" dirty="0" smtClean="0">
                <a:latin typeface="Corbel" pitchFamily="34" charset="0"/>
              </a:rPr>
              <a:t>„</a:t>
            </a:r>
            <a:r>
              <a:rPr lang="en-US" sz="1800" i="1" dirty="0" err="1" smtClean="0">
                <a:latin typeface="Corbel" pitchFamily="34" charset="0"/>
              </a:rPr>
              <a:t>Буди</a:t>
            </a:r>
            <a:r>
              <a:rPr lang="en-US" sz="1800" i="1" dirty="0" smtClean="0">
                <a:latin typeface="Corbel" pitchFamily="34" charset="0"/>
              </a:rPr>
              <a:t> </a:t>
            </a:r>
            <a:r>
              <a:rPr lang="en-US" sz="1800" i="1" dirty="0" err="1" smtClean="0">
                <a:latin typeface="Corbel" pitchFamily="34" charset="0"/>
              </a:rPr>
              <a:t>храбар</a:t>
            </a:r>
            <a:r>
              <a:rPr lang="en-US" sz="1800" i="1" dirty="0" smtClean="0">
                <a:latin typeface="Corbel" pitchFamily="34" charset="0"/>
              </a:rPr>
              <a:t> и </a:t>
            </a:r>
            <a:r>
              <a:rPr lang="en-US" sz="1800" i="1" dirty="0" err="1" smtClean="0">
                <a:latin typeface="Corbel" pitchFamily="34" charset="0"/>
              </a:rPr>
              <a:t>буди</a:t>
            </a:r>
            <a:r>
              <a:rPr lang="en-US" sz="1800" i="1" dirty="0" smtClean="0">
                <a:latin typeface="Corbel" pitchFamily="34" charset="0"/>
              </a:rPr>
              <a:t> </a:t>
            </a:r>
            <a:r>
              <a:rPr lang="en-US" sz="1800" i="1" dirty="0" err="1" smtClean="0">
                <a:latin typeface="Corbel" pitchFamily="34" charset="0"/>
              </a:rPr>
              <a:t>човјек</a:t>
            </a:r>
            <a:r>
              <a:rPr lang="en-US" sz="1800" i="1" dirty="0" smtClean="0">
                <a:latin typeface="Corbel" pitchFamily="34" charset="0"/>
              </a:rPr>
              <a:t>. И </a:t>
            </a:r>
            <a:r>
              <a:rPr lang="en-US" sz="1800" i="1" dirty="0" err="1" smtClean="0">
                <a:latin typeface="Corbel" pitchFamily="34" charset="0"/>
              </a:rPr>
              <a:t>држи</a:t>
            </a:r>
            <a:r>
              <a:rPr lang="en-US" sz="1800" i="1" dirty="0" smtClean="0">
                <a:latin typeface="Corbel" pitchFamily="34" charset="0"/>
              </a:rPr>
              <a:t> </a:t>
            </a:r>
            <a:r>
              <a:rPr lang="en-US" sz="1800" i="1" dirty="0" err="1" smtClean="0">
                <a:latin typeface="Corbel" pitchFamily="34" charset="0"/>
              </a:rPr>
              <a:t>што</a:t>
            </a:r>
            <a:r>
              <a:rPr lang="en-US" sz="1800" i="1" dirty="0" smtClean="0">
                <a:latin typeface="Corbel" pitchFamily="34" charset="0"/>
              </a:rPr>
              <a:t> </a:t>
            </a:r>
            <a:r>
              <a:rPr lang="en-US" sz="1800" i="1" dirty="0" err="1" smtClean="0">
                <a:latin typeface="Corbel" pitchFamily="34" charset="0"/>
              </a:rPr>
              <a:t>ти</a:t>
            </a:r>
            <a:r>
              <a:rPr lang="en-US" sz="1800" i="1" dirty="0" smtClean="0">
                <a:latin typeface="Corbel" pitchFamily="34" charset="0"/>
              </a:rPr>
              <a:t> </a:t>
            </a:r>
            <a:r>
              <a:rPr lang="en-US" sz="1800" i="1" dirty="0" err="1" smtClean="0">
                <a:latin typeface="Corbel" pitchFamily="34" charset="0"/>
              </a:rPr>
              <a:t>је</a:t>
            </a:r>
            <a:r>
              <a:rPr lang="en-US" sz="1800" i="1" dirty="0" smtClean="0">
                <a:latin typeface="Corbel" pitchFamily="34" charset="0"/>
              </a:rPr>
              <a:t> </a:t>
            </a:r>
            <a:r>
              <a:rPr lang="en-US" sz="1800" i="1" dirty="0" err="1" smtClean="0">
                <a:latin typeface="Corbel" pitchFamily="34" charset="0"/>
              </a:rPr>
              <a:t>Господ</a:t>
            </a:r>
            <a:r>
              <a:rPr lang="en-US" sz="1800" i="1" dirty="0" smtClean="0">
                <a:latin typeface="Corbel" pitchFamily="34" charset="0"/>
              </a:rPr>
              <a:t> </a:t>
            </a:r>
            <a:r>
              <a:rPr lang="en-US" sz="1800" i="1" dirty="0" err="1" smtClean="0">
                <a:latin typeface="Corbel" pitchFamily="34" charset="0"/>
              </a:rPr>
              <a:t>Бог</a:t>
            </a:r>
            <a:r>
              <a:rPr lang="en-US" sz="1800" i="1" dirty="0" smtClean="0">
                <a:latin typeface="Corbel" pitchFamily="34" charset="0"/>
              </a:rPr>
              <a:t> </a:t>
            </a:r>
            <a:r>
              <a:rPr lang="en-US" sz="1800" i="1" dirty="0" err="1" smtClean="0">
                <a:latin typeface="Corbel" pitchFamily="34" charset="0"/>
              </a:rPr>
              <a:t>твој</a:t>
            </a:r>
            <a:r>
              <a:rPr lang="en-US" sz="1800" i="1" dirty="0" smtClean="0">
                <a:latin typeface="Corbel" pitchFamily="34" charset="0"/>
              </a:rPr>
              <a:t> </a:t>
            </a:r>
            <a:r>
              <a:rPr lang="en-US" sz="1800" i="1" dirty="0" err="1" smtClean="0">
                <a:latin typeface="Corbel" pitchFamily="34" charset="0"/>
              </a:rPr>
              <a:t>заповедио</a:t>
            </a:r>
            <a:r>
              <a:rPr lang="en-US" sz="1800" i="1" dirty="0" smtClean="0">
                <a:latin typeface="Corbel" pitchFamily="34" charset="0"/>
              </a:rPr>
              <a:t> </a:t>
            </a:r>
            <a:r>
              <a:rPr lang="en-US" sz="1800" i="1" dirty="0" err="1" smtClean="0">
                <a:latin typeface="Corbel" pitchFamily="34" charset="0"/>
              </a:rPr>
              <a:t>да</a:t>
            </a:r>
            <a:r>
              <a:rPr lang="en-US" sz="1800" i="1" dirty="0" smtClean="0">
                <a:latin typeface="Corbel" pitchFamily="34" charset="0"/>
              </a:rPr>
              <a:t> </a:t>
            </a:r>
            <a:r>
              <a:rPr lang="en-US" sz="1800" i="1" dirty="0" err="1" smtClean="0">
                <a:latin typeface="Corbel" pitchFamily="34" charset="0"/>
              </a:rPr>
              <a:t>држиш</a:t>
            </a:r>
            <a:r>
              <a:rPr lang="en-US" sz="1800" i="1" dirty="0" smtClean="0">
                <a:latin typeface="Corbel" pitchFamily="34" charset="0"/>
              </a:rPr>
              <a:t>, </a:t>
            </a:r>
            <a:r>
              <a:rPr lang="en-US" sz="1800" i="1" dirty="0" err="1" smtClean="0">
                <a:latin typeface="Corbel" pitchFamily="34" charset="0"/>
              </a:rPr>
              <a:t>ходећи</a:t>
            </a:r>
            <a:r>
              <a:rPr lang="en-US" sz="1800" i="1" dirty="0" smtClean="0">
                <a:latin typeface="Corbel" pitchFamily="34" charset="0"/>
              </a:rPr>
              <a:t> </a:t>
            </a:r>
            <a:r>
              <a:rPr lang="en-US" sz="1800" i="1" dirty="0" err="1" smtClean="0">
                <a:latin typeface="Corbel" pitchFamily="34" charset="0"/>
              </a:rPr>
              <a:t>путевима</a:t>
            </a:r>
            <a:r>
              <a:rPr lang="en-US" sz="1800" i="1" dirty="0" smtClean="0">
                <a:latin typeface="Corbel" pitchFamily="34" charset="0"/>
              </a:rPr>
              <a:t> </a:t>
            </a:r>
            <a:r>
              <a:rPr lang="en-US" sz="1800" i="1" dirty="0" err="1" smtClean="0">
                <a:latin typeface="Corbel" pitchFamily="34" charset="0"/>
              </a:rPr>
              <a:t>његовим</a:t>
            </a:r>
            <a:r>
              <a:rPr lang="en-US" sz="1800" i="1" dirty="0" smtClean="0">
                <a:latin typeface="Corbel" pitchFamily="34" charset="0"/>
              </a:rPr>
              <a:t> и </a:t>
            </a:r>
            <a:r>
              <a:rPr lang="en-US" sz="1800" i="1" dirty="0" err="1" smtClean="0">
                <a:latin typeface="Corbel" pitchFamily="34" charset="0"/>
              </a:rPr>
              <a:t>држећи</a:t>
            </a:r>
            <a:r>
              <a:rPr lang="en-US" sz="1800" i="1" dirty="0" smtClean="0">
                <a:latin typeface="Corbel" pitchFamily="34" charset="0"/>
              </a:rPr>
              <a:t> </a:t>
            </a:r>
            <a:r>
              <a:rPr lang="en-US" sz="1800" i="1" dirty="0" err="1" smtClean="0">
                <a:latin typeface="Corbel" pitchFamily="34" charset="0"/>
              </a:rPr>
              <a:t>уредбе</a:t>
            </a:r>
            <a:r>
              <a:rPr lang="en-US" sz="1800" i="1" dirty="0" smtClean="0">
                <a:latin typeface="Corbel" pitchFamily="34" charset="0"/>
              </a:rPr>
              <a:t> </a:t>
            </a:r>
            <a:r>
              <a:rPr lang="en-US" sz="1800" i="1" dirty="0" err="1" smtClean="0">
                <a:latin typeface="Corbel" pitchFamily="34" charset="0"/>
              </a:rPr>
              <a:t>његове</a:t>
            </a:r>
            <a:r>
              <a:rPr lang="en-US" sz="1800" i="1" dirty="0" smtClean="0">
                <a:latin typeface="Corbel" pitchFamily="34" charset="0"/>
              </a:rPr>
              <a:t>, </a:t>
            </a:r>
            <a:r>
              <a:rPr lang="en-US" sz="1800" i="1" dirty="0" err="1" smtClean="0">
                <a:latin typeface="Corbel" pitchFamily="34" charset="0"/>
              </a:rPr>
              <a:t>како</a:t>
            </a:r>
            <a:r>
              <a:rPr lang="en-US" sz="1800" i="1" dirty="0" smtClean="0">
                <a:latin typeface="Corbel" pitchFamily="34" charset="0"/>
              </a:rPr>
              <a:t> </a:t>
            </a:r>
            <a:r>
              <a:rPr lang="en-US" sz="1800" i="1" dirty="0" err="1" smtClean="0">
                <a:latin typeface="Corbel" pitchFamily="34" charset="0"/>
              </a:rPr>
              <a:t>је</a:t>
            </a:r>
            <a:r>
              <a:rPr lang="en-US" sz="1800" i="1" dirty="0" smtClean="0">
                <a:latin typeface="Corbel" pitchFamily="34" charset="0"/>
              </a:rPr>
              <a:t> </a:t>
            </a:r>
            <a:r>
              <a:rPr lang="en-US" sz="1800" i="1" dirty="0" err="1" smtClean="0">
                <a:latin typeface="Corbel" pitchFamily="34" charset="0"/>
              </a:rPr>
              <a:t>написано</a:t>
            </a:r>
            <a:r>
              <a:rPr lang="en-US" sz="1800" i="1" dirty="0" smtClean="0">
                <a:latin typeface="Corbel" pitchFamily="34" charset="0"/>
              </a:rPr>
              <a:t> у </a:t>
            </a:r>
            <a:r>
              <a:rPr lang="en-US" sz="1800" i="1" dirty="0" err="1" smtClean="0">
                <a:latin typeface="Corbel" pitchFamily="34" charset="0"/>
              </a:rPr>
              <a:t>закону</a:t>
            </a:r>
            <a:r>
              <a:rPr lang="en-US" sz="1800" i="1" dirty="0" smtClean="0">
                <a:latin typeface="Corbel" pitchFamily="34" charset="0"/>
              </a:rPr>
              <a:t> </a:t>
            </a:r>
            <a:r>
              <a:rPr lang="en-US" sz="1800" i="1" dirty="0" err="1" smtClean="0">
                <a:latin typeface="Corbel" pitchFamily="34" charset="0"/>
              </a:rPr>
              <a:t>Мојсијеву</a:t>
            </a:r>
            <a:r>
              <a:rPr lang="en-US" sz="1800" i="1" dirty="0" smtClean="0">
                <a:latin typeface="Corbel" pitchFamily="34" charset="0"/>
              </a:rPr>
              <a:t>, </a:t>
            </a:r>
            <a:r>
              <a:rPr lang="en-US" sz="1800" i="1" dirty="0" err="1" smtClean="0">
                <a:latin typeface="Corbel" pitchFamily="34" charset="0"/>
              </a:rPr>
              <a:t>да</a:t>
            </a:r>
            <a:r>
              <a:rPr lang="en-US" sz="1800" i="1" dirty="0" smtClean="0">
                <a:latin typeface="Corbel" pitchFamily="34" charset="0"/>
              </a:rPr>
              <a:t> </a:t>
            </a:r>
            <a:r>
              <a:rPr lang="en-US" sz="1800" i="1" dirty="0" err="1" smtClean="0">
                <a:latin typeface="Corbel" pitchFamily="34" charset="0"/>
              </a:rPr>
              <a:t>би</a:t>
            </a:r>
            <a:r>
              <a:rPr lang="en-US" sz="1800" i="1" dirty="0" smtClean="0">
                <a:latin typeface="Corbel" pitchFamily="34" charset="0"/>
              </a:rPr>
              <a:t> </a:t>
            </a:r>
            <a:r>
              <a:rPr lang="en-US" sz="1800" i="1" dirty="0" err="1" smtClean="0">
                <a:latin typeface="Corbel" pitchFamily="34" charset="0"/>
              </a:rPr>
              <a:t>напредовао</a:t>
            </a:r>
            <a:r>
              <a:rPr lang="en-US" sz="1800" i="1" dirty="0" smtClean="0">
                <a:latin typeface="Corbel" pitchFamily="34" charset="0"/>
              </a:rPr>
              <a:t> у </a:t>
            </a:r>
            <a:r>
              <a:rPr lang="en-US" sz="1800" i="1" dirty="0" err="1" smtClean="0">
                <a:latin typeface="Corbel" pitchFamily="34" charset="0"/>
              </a:rPr>
              <a:t>свему</a:t>
            </a:r>
            <a:r>
              <a:rPr lang="en-US" sz="1800" i="1" dirty="0" smtClean="0">
                <a:latin typeface="Corbel" pitchFamily="34" charset="0"/>
              </a:rPr>
              <a:t> </a:t>
            </a:r>
            <a:r>
              <a:rPr lang="en-US" sz="1800" i="1" dirty="0" err="1" smtClean="0">
                <a:latin typeface="Corbel" pitchFamily="34" charset="0"/>
              </a:rPr>
              <a:t>што</a:t>
            </a:r>
            <a:r>
              <a:rPr lang="en-US" sz="1800" i="1" dirty="0" smtClean="0">
                <a:latin typeface="Corbel" pitchFamily="34" charset="0"/>
              </a:rPr>
              <a:t> </a:t>
            </a:r>
            <a:r>
              <a:rPr lang="en-US" sz="1800" i="1" dirty="0" err="1" smtClean="0">
                <a:latin typeface="Corbel" pitchFamily="34" charset="0"/>
              </a:rPr>
              <a:t>узрадиш</a:t>
            </a:r>
            <a:r>
              <a:rPr lang="en-US" sz="1800" i="1" dirty="0" smtClean="0">
                <a:latin typeface="Corbel" pitchFamily="34" charset="0"/>
              </a:rPr>
              <a:t> и </a:t>
            </a:r>
            <a:r>
              <a:rPr lang="en-US" sz="1800" i="1" dirty="0" err="1" smtClean="0">
                <a:latin typeface="Corbel" pitchFamily="34" charset="0"/>
              </a:rPr>
              <a:t>за</a:t>
            </a:r>
            <a:r>
              <a:rPr lang="en-US" sz="1800" i="1" dirty="0" smtClean="0">
                <a:latin typeface="Corbel" pitchFamily="34" charset="0"/>
              </a:rPr>
              <a:t> </a:t>
            </a:r>
            <a:r>
              <a:rPr lang="en-US" sz="1800" i="1" dirty="0" err="1" smtClean="0">
                <a:latin typeface="Corbel" pitchFamily="34" charset="0"/>
              </a:rPr>
              <a:t>чим</a:t>
            </a:r>
            <a:r>
              <a:rPr lang="en-US" sz="1800" i="1" dirty="0" smtClean="0">
                <a:latin typeface="Corbel" pitchFamily="34" charset="0"/>
              </a:rPr>
              <a:t> </a:t>
            </a:r>
            <a:r>
              <a:rPr lang="en-US" sz="1800" i="1" dirty="0" err="1" smtClean="0">
                <a:latin typeface="Corbel" pitchFamily="34" charset="0"/>
              </a:rPr>
              <a:t>се</a:t>
            </a:r>
            <a:r>
              <a:rPr lang="en-US" sz="1800" i="1" dirty="0" smtClean="0">
                <a:latin typeface="Corbel" pitchFamily="34" charset="0"/>
              </a:rPr>
              <a:t> </a:t>
            </a:r>
            <a:r>
              <a:rPr lang="en-US" sz="1800" i="1" dirty="0" err="1" smtClean="0">
                <a:latin typeface="Corbel" pitchFamily="34" charset="0"/>
              </a:rPr>
              <a:t>год</a:t>
            </a:r>
            <a:r>
              <a:rPr lang="en-US" sz="1800" i="1" dirty="0" smtClean="0">
                <a:latin typeface="Corbel" pitchFamily="34" charset="0"/>
              </a:rPr>
              <a:t> </a:t>
            </a:r>
            <a:r>
              <a:rPr lang="en-US" sz="1800" i="1" dirty="0" err="1" smtClean="0">
                <a:latin typeface="Corbel" pitchFamily="34" charset="0"/>
              </a:rPr>
              <a:t>окренеш</a:t>
            </a:r>
            <a:r>
              <a:rPr lang="en-US" sz="1800" i="1" dirty="0" smtClean="0">
                <a:latin typeface="Corbel" pitchFamily="34" charset="0"/>
              </a:rPr>
              <a:t>“</a:t>
            </a:r>
            <a:r>
              <a:rPr lang="en-US" sz="1800" dirty="0" smtClean="0">
                <a:latin typeface="Corbel" pitchFamily="34" charset="0"/>
              </a:rPr>
              <a:t>.</a:t>
            </a:r>
          </a:p>
          <a:p>
            <a:r>
              <a:rPr lang="en-US" sz="1800" dirty="0" err="1" smtClean="0">
                <a:latin typeface="Corbel" pitchFamily="34" charset="0"/>
              </a:rPr>
              <a:t>Давид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упозорава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Соломона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на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Јоава</a:t>
            </a:r>
            <a:r>
              <a:rPr lang="en-US" sz="1800" dirty="0" smtClean="0">
                <a:latin typeface="Corbel" pitchFamily="34" charset="0"/>
              </a:rPr>
              <a:t> и </a:t>
            </a:r>
            <a:r>
              <a:rPr lang="en-US" sz="1800" dirty="0" err="1" smtClean="0">
                <a:latin typeface="Corbel" pitchFamily="34" charset="0"/>
              </a:rPr>
              <a:t>на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његова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злодела</a:t>
            </a:r>
            <a:r>
              <a:rPr lang="en-US" sz="1800" dirty="0" smtClean="0">
                <a:latin typeface="Corbel" pitchFamily="34" charset="0"/>
              </a:rPr>
              <a:t> и </a:t>
            </a:r>
            <a:r>
              <a:rPr lang="en-US" sz="1800" dirty="0" err="1" smtClean="0">
                <a:latin typeface="Corbel" pitchFamily="34" charset="0"/>
              </a:rPr>
              <a:t>на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Симеја</a:t>
            </a:r>
            <a:r>
              <a:rPr lang="en-US" sz="1800" dirty="0" smtClean="0">
                <a:latin typeface="Corbel" pitchFamily="34" charset="0"/>
              </a:rPr>
              <a:t> (</a:t>
            </a:r>
            <a:r>
              <a:rPr lang="en-US" sz="1800" dirty="0" err="1" smtClean="0">
                <a:latin typeface="Corbel" pitchFamily="34" charset="0"/>
              </a:rPr>
              <a:t>псовача</a:t>
            </a:r>
            <a:r>
              <a:rPr lang="en-US" sz="1800" dirty="0" smtClean="0">
                <a:latin typeface="Corbel" pitchFamily="34" charset="0"/>
              </a:rPr>
              <a:t>) и </a:t>
            </a:r>
            <a:r>
              <a:rPr lang="en-US" sz="1800" dirty="0" err="1" smtClean="0">
                <a:latin typeface="Corbel" pitchFamily="34" charset="0"/>
              </a:rPr>
              <a:t>да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их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не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поштеди</a:t>
            </a:r>
            <a:r>
              <a:rPr lang="en-US" sz="1800" dirty="0" smtClean="0">
                <a:latin typeface="Corbel" pitchFamily="34" charset="0"/>
              </a:rPr>
              <a:t> </a:t>
            </a:r>
          </a:p>
          <a:p>
            <a:r>
              <a:rPr lang="en-US" sz="1800" dirty="0" err="1" smtClean="0">
                <a:latin typeface="Corbel" pitchFamily="34" charset="0"/>
              </a:rPr>
              <a:t>погребење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Давидово</a:t>
            </a:r>
            <a:r>
              <a:rPr lang="en-US" sz="1800" dirty="0" smtClean="0">
                <a:latin typeface="Corbel" pitchFamily="34" charset="0"/>
              </a:rPr>
              <a:t> у </a:t>
            </a:r>
            <a:r>
              <a:rPr lang="en-US" sz="1800" dirty="0" err="1" smtClean="0">
                <a:latin typeface="Corbel" pitchFamily="34" charset="0"/>
              </a:rPr>
              <a:t>Јерусалиму</a:t>
            </a:r>
            <a:endParaRPr lang="en-US" sz="1800" dirty="0" smtClean="0">
              <a:latin typeface="Corbel" pitchFamily="34" charset="0"/>
            </a:endParaRPr>
          </a:p>
          <a:p>
            <a:r>
              <a:rPr lang="en-US" sz="1800" dirty="0" err="1" smtClean="0">
                <a:latin typeface="Corbel" pitchFamily="34" charset="0"/>
              </a:rPr>
              <a:t>долазак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Адонијин</a:t>
            </a:r>
            <a:r>
              <a:rPr lang="en-US" sz="1800" dirty="0" smtClean="0">
                <a:latin typeface="Corbel" pitchFamily="34" charset="0"/>
              </a:rPr>
              <a:t> к </a:t>
            </a:r>
            <a:r>
              <a:rPr lang="en-US" sz="1800" dirty="0" err="1" smtClean="0">
                <a:latin typeface="Corbel" pitchFamily="34" charset="0"/>
              </a:rPr>
              <a:t>Витсавеји</a:t>
            </a:r>
            <a:r>
              <a:rPr lang="en-US" sz="1800" dirty="0" smtClean="0">
                <a:latin typeface="Corbel" pitchFamily="34" charset="0"/>
              </a:rPr>
              <a:t> и </a:t>
            </a:r>
            <a:r>
              <a:rPr lang="en-US" sz="1800" dirty="0" err="1" smtClean="0">
                <a:latin typeface="Corbel" pitchFamily="34" charset="0"/>
              </a:rPr>
              <a:t>молба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да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говори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са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Соломоном</a:t>
            </a:r>
            <a:r>
              <a:rPr lang="en-US" sz="1800" dirty="0" smtClean="0">
                <a:latin typeface="Corbel" pitchFamily="34" charset="0"/>
              </a:rPr>
              <a:t> о </a:t>
            </a:r>
            <a:r>
              <a:rPr lang="en-US" sz="1800" dirty="0" err="1" smtClean="0">
                <a:latin typeface="Corbel" pitchFamily="34" charset="0"/>
              </a:rPr>
              <a:t>Ависаги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Сунамки</a:t>
            </a:r>
            <a:endParaRPr lang="en-US" sz="1800" dirty="0" smtClean="0">
              <a:latin typeface="Corbel" pitchFamily="34" charset="0"/>
            </a:endParaRPr>
          </a:p>
          <a:p>
            <a:r>
              <a:rPr lang="en-US" sz="1800" dirty="0" err="1" smtClean="0">
                <a:latin typeface="Corbel" pitchFamily="34" charset="0"/>
              </a:rPr>
              <a:t>Витсавеја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моли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Соломона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да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пред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Ависагу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Адонији</a:t>
            </a:r>
            <a:r>
              <a:rPr lang="en-US" sz="1800" dirty="0" smtClean="0">
                <a:latin typeface="Corbel" pitchFamily="34" charset="0"/>
              </a:rPr>
              <a:t> и </a:t>
            </a:r>
            <a:r>
              <a:rPr lang="en-US" sz="1800" dirty="0" err="1" smtClean="0">
                <a:latin typeface="Corbel" pitchFamily="34" charset="0"/>
              </a:rPr>
              <a:t>Соломон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се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гневи</a:t>
            </a:r>
            <a:r>
              <a:rPr lang="en-US" sz="1800" dirty="0" smtClean="0">
                <a:latin typeface="Corbel" pitchFamily="34" charset="0"/>
              </a:rPr>
              <a:t> и </a:t>
            </a:r>
            <a:r>
              <a:rPr lang="en-US" sz="1800" dirty="0" err="1" smtClean="0">
                <a:latin typeface="Corbel" pitchFamily="34" charset="0"/>
              </a:rPr>
              <a:t>заповеда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Венаји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да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убије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Адонију</a:t>
            </a:r>
            <a:r>
              <a:rPr lang="en-US" sz="1800" dirty="0" smtClean="0">
                <a:latin typeface="Corbel" pitchFamily="34" charset="0"/>
              </a:rPr>
              <a:t> и </a:t>
            </a:r>
            <a:r>
              <a:rPr lang="en-US" sz="1800" dirty="0" err="1" smtClean="0">
                <a:latin typeface="Corbel" pitchFamily="34" charset="0"/>
              </a:rPr>
              <a:t>Јоава</a:t>
            </a:r>
            <a:r>
              <a:rPr lang="en-US" sz="1800" dirty="0" smtClean="0">
                <a:latin typeface="Corbel" pitchFamily="34" charset="0"/>
              </a:rPr>
              <a:t> и </a:t>
            </a:r>
            <a:r>
              <a:rPr lang="en-US" sz="1800" dirty="0" err="1" smtClean="0">
                <a:latin typeface="Corbel" pitchFamily="34" charset="0"/>
              </a:rPr>
              <a:t>протера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Авијатара</a:t>
            </a:r>
            <a:r>
              <a:rPr lang="en-US" sz="1800" dirty="0" smtClean="0">
                <a:latin typeface="Corbel" pitchFamily="34" charset="0"/>
              </a:rPr>
              <a:t> </a:t>
            </a:r>
          </a:p>
          <a:p>
            <a:r>
              <a:rPr lang="en-US" sz="1800" dirty="0" err="1" smtClean="0">
                <a:latin typeface="Corbel" pitchFamily="34" charset="0"/>
              </a:rPr>
              <a:t>Јоав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се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држи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за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рогове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олтара</a:t>
            </a:r>
            <a:r>
              <a:rPr lang="en-US" sz="1800" dirty="0" smtClean="0">
                <a:latin typeface="Corbel" pitchFamily="34" charset="0"/>
              </a:rPr>
              <a:t> у </a:t>
            </a:r>
            <a:r>
              <a:rPr lang="en-US" sz="1800" dirty="0" err="1" smtClean="0">
                <a:latin typeface="Corbel" pitchFamily="34" charset="0"/>
              </a:rPr>
              <a:t>шатору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Господњем</a:t>
            </a:r>
            <a:r>
              <a:rPr lang="en-US" sz="1800" dirty="0" smtClean="0">
                <a:latin typeface="Corbel" pitchFamily="34" charset="0"/>
              </a:rPr>
              <a:t>, </a:t>
            </a:r>
            <a:r>
              <a:rPr lang="en-US" sz="1800" dirty="0" err="1" smtClean="0">
                <a:latin typeface="Corbel" pitchFamily="34" charset="0"/>
              </a:rPr>
              <a:t>али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га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Венаја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ипак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убија</a:t>
            </a:r>
            <a:endParaRPr lang="en-US" sz="1800" dirty="0" smtClean="0">
              <a:latin typeface="Corbel" pitchFamily="34" charset="0"/>
            </a:endParaRPr>
          </a:p>
          <a:p>
            <a:r>
              <a:rPr lang="en-US" sz="1800" dirty="0" err="1" smtClean="0">
                <a:latin typeface="Corbel" pitchFamily="34" charset="0"/>
              </a:rPr>
              <a:t>постављење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Садока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за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првосвештеника</a:t>
            </a:r>
            <a:r>
              <a:rPr lang="en-US" sz="1800" dirty="0" smtClean="0">
                <a:latin typeface="Corbel" pitchFamily="34" charset="0"/>
              </a:rPr>
              <a:t> и </a:t>
            </a:r>
            <a:r>
              <a:rPr lang="en-US" sz="1800" dirty="0" err="1" smtClean="0">
                <a:latin typeface="Corbel" pitchFamily="34" charset="0"/>
              </a:rPr>
              <a:t>Венаје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сина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Јодајевог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за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заповедника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над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војском</a:t>
            </a:r>
            <a:endParaRPr lang="en-US" sz="1800" dirty="0" smtClean="0">
              <a:latin typeface="Corbel" pitchFamily="34" charset="0"/>
            </a:endParaRPr>
          </a:p>
          <a:p>
            <a:r>
              <a:rPr lang="en-US" sz="1800" dirty="0" err="1" smtClean="0">
                <a:latin typeface="Corbel" pitchFamily="34" charset="0"/>
              </a:rPr>
              <a:t>погубљење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Симеја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јер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је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прекршио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договор</a:t>
            </a:r>
            <a:endParaRPr lang="en-US" sz="1800" dirty="0" smtClean="0">
              <a:latin typeface="Corbel" pitchFamily="34" charset="0"/>
            </a:endParaRPr>
          </a:p>
          <a:p>
            <a:r>
              <a:rPr lang="en-US" sz="1800" dirty="0" err="1" smtClean="0">
                <a:latin typeface="Corbel" pitchFamily="34" charset="0"/>
              </a:rPr>
              <a:t>ст</a:t>
            </a:r>
            <a:r>
              <a:rPr lang="en-US" sz="1800" dirty="0" smtClean="0">
                <a:latin typeface="Corbel" pitchFamily="34" charset="0"/>
              </a:rPr>
              <a:t>. 46: </a:t>
            </a:r>
            <a:r>
              <a:rPr lang="en-US" sz="1800" i="1" dirty="0" smtClean="0">
                <a:latin typeface="Corbel" pitchFamily="34" charset="0"/>
              </a:rPr>
              <a:t>„И </a:t>
            </a:r>
            <a:r>
              <a:rPr lang="en-US" sz="1800" i="1" dirty="0" err="1" smtClean="0">
                <a:latin typeface="Corbel" pitchFamily="34" charset="0"/>
              </a:rPr>
              <a:t>Царство</a:t>
            </a:r>
            <a:r>
              <a:rPr lang="en-US" sz="1800" i="1" dirty="0" smtClean="0">
                <a:latin typeface="Corbel" pitchFamily="34" charset="0"/>
              </a:rPr>
              <a:t> </a:t>
            </a:r>
            <a:r>
              <a:rPr lang="en-US" sz="1800" i="1" dirty="0" err="1" smtClean="0">
                <a:latin typeface="Corbel" pitchFamily="34" charset="0"/>
              </a:rPr>
              <a:t>се</a:t>
            </a:r>
            <a:r>
              <a:rPr lang="en-US" sz="1800" i="1" dirty="0" smtClean="0">
                <a:latin typeface="Corbel" pitchFamily="34" charset="0"/>
              </a:rPr>
              <a:t> </a:t>
            </a:r>
            <a:r>
              <a:rPr lang="en-US" sz="1800" i="1" dirty="0" err="1" smtClean="0">
                <a:latin typeface="Corbel" pitchFamily="34" charset="0"/>
              </a:rPr>
              <a:t>утврди</a:t>
            </a:r>
            <a:r>
              <a:rPr lang="en-US" sz="1800" i="1" dirty="0" smtClean="0">
                <a:latin typeface="Corbel" pitchFamily="34" charset="0"/>
              </a:rPr>
              <a:t> у </a:t>
            </a:r>
            <a:r>
              <a:rPr lang="en-US" sz="1800" i="1" dirty="0" err="1" smtClean="0">
                <a:latin typeface="Corbel" pitchFamily="34" charset="0"/>
              </a:rPr>
              <a:t>руци</a:t>
            </a:r>
            <a:r>
              <a:rPr lang="en-US" sz="1800" i="1" dirty="0" smtClean="0">
                <a:latin typeface="Corbel" pitchFamily="34" charset="0"/>
              </a:rPr>
              <a:t> </a:t>
            </a:r>
            <a:r>
              <a:rPr lang="en-US" sz="1800" i="1" dirty="0" err="1" smtClean="0">
                <a:latin typeface="Corbel" pitchFamily="34" charset="0"/>
              </a:rPr>
              <a:t>Соломоновој</a:t>
            </a:r>
            <a:r>
              <a:rPr lang="en-US" sz="1800" i="1" dirty="0" smtClean="0">
                <a:latin typeface="Corbel" pitchFamily="34" charset="0"/>
              </a:rPr>
              <a:t>“</a:t>
            </a:r>
            <a:r>
              <a:rPr lang="en-US" sz="1800" dirty="0" smtClean="0">
                <a:latin typeface="Corbel" pitchFamily="34" charset="0"/>
              </a:rPr>
              <a:t>.</a:t>
            </a:r>
            <a:endParaRPr lang="en-US" sz="1800" dirty="0"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 Глава 3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457200"/>
            <a:ext cx="7620000" cy="6400800"/>
          </a:xfrm>
        </p:spPr>
        <p:txBody>
          <a:bodyPr>
            <a:noAutofit/>
          </a:bodyPr>
          <a:lstStyle/>
          <a:p>
            <a:pPr algn="ctr">
              <a:buNone/>
            </a:pPr>
            <a:endParaRPr lang="sr-Cyrl-RS" sz="1700" b="1" dirty="0" smtClean="0">
              <a:latin typeface="Corbel" pitchFamily="34" charset="0"/>
            </a:endParaRPr>
          </a:p>
          <a:p>
            <a:pPr algn="ctr"/>
            <a:endParaRPr lang="sr-Cyrl-RS" sz="1800" dirty="0" smtClean="0"/>
          </a:p>
          <a:p>
            <a:pPr algn="ctr">
              <a:buNone/>
            </a:pPr>
            <a:r>
              <a:rPr lang="sr-Cyrl-RS" sz="2400" b="1" dirty="0" smtClean="0">
                <a:latin typeface="Corbel" pitchFamily="34" charset="0"/>
              </a:rPr>
              <a:t>Соломонско решење</a:t>
            </a:r>
          </a:p>
          <a:p>
            <a:pPr algn="ctr">
              <a:buNone/>
            </a:pPr>
            <a:endParaRPr lang="sr-Cyrl-RS" sz="2400" dirty="0" smtClean="0">
              <a:latin typeface="Corbel" pitchFamily="34" charset="0"/>
            </a:endParaRPr>
          </a:p>
          <a:p>
            <a:r>
              <a:rPr lang="en-US" sz="2400" dirty="0" err="1" smtClean="0">
                <a:latin typeface="Corbel" pitchFamily="34" charset="0"/>
              </a:rPr>
              <a:t>јављање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Господ</a:t>
            </a:r>
            <a:r>
              <a:rPr lang="sr-Cyrl-RS" sz="2400" dirty="0" smtClean="0">
                <a:latin typeface="Corbel" pitchFamily="34" charset="0"/>
              </a:rPr>
              <a:t>а </a:t>
            </a:r>
            <a:r>
              <a:rPr lang="en-US" sz="2400" dirty="0" err="1" smtClean="0">
                <a:latin typeface="Corbel" pitchFamily="34" charset="0"/>
              </a:rPr>
              <a:t>Соломону</a:t>
            </a:r>
            <a:r>
              <a:rPr lang="en-US" sz="2400" dirty="0" smtClean="0">
                <a:latin typeface="Corbel" pitchFamily="34" charset="0"/>
              </a:rPr>
              <a:t> у </a:t>
            </a:r>
            <a:r>
              <a:rPr lang="en-US" sz="2400" dirty="0" err="1" smtClean="0">
                <a:latin typeface="Corbel" pitchFamily="34" charset="0"/>
              </a:rPr>
              <a:t>сну</a:t>
            </a:r>
            <a:r>
              <a:rPr lang="en-US" sz="2400" dirty="0" smtClean="0">
                <a:latin typeface="Corbel" pitchFamily="34" charset="0"/>
              </a:rPr>
              <a:t> и </a:t>
            </a:r>
            <a:r>
              <a:rPr lang="en-US" sz="2400" dirty="0" err="1" smtClean="0">
                <a:latin typeface="Corbel" pitchFamily="34" charset="0"/>
              </a:rPr>
              <a:t>Соломонова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молитва</a:t>
            </a:r>
            <a:r>
              <a:rPr lang="en-US" sz="2400" dirty="0" smtClean="0">
                <a:latin typeface="Corbel" pitchFamily="34" charset="0"/>
              </a:rPr>
              <a:t> у </a:t>
            </a:r>
            <a:r>
              <a:rPr lang="en-US" sz="2400" dirty="0" err="1" smtClean="0">
                <a:latin typeface="Corbel" pitchFamily="34" charset="0"/>
              </a:rPr>
              <a:t>којој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тражи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i="1" dirty="0" smtClean="0">
                <a:latin typeface="Corbel" pitchFamily="34" charset="0"/>
              </a:rPr>
              <a:t>„</a:t>
            </a:r>
            <a:r>
              <a:rPr lang="en-US" sz="2400" i="1" dirty="0" err="1" smtClean="0">
                <a:latin typeface="Corbel" pitchFamily="34" charset="0"/>
              </a:rPr>
              <a:t>срце</a:t>
            </a:r>
            <a:r>
              <a:rPr lang="en-US" sz="2400" i="1" dirty="0" smtClean="0">
                <a:latin typeface="Corbel" pitchFamily="34" charset="0"/>
              </a:rPr>
              <a:t> </a:t>
            </a:r>
            <a:r>
              <a:rPr lang="en-US" sz="2400" i="1" dirty="0" err="1" smtClean="0">
                <a:latin typeface="Corbel" pitchFamily="34" charset="0"/>
              </a:rPr>
              <a:t>разумно</a:t>
            </a:r>
            <a:r>
              <a:rPr lang="en-US" sz="2400" i="1" dirty="0" smtClean="0">
                <a:latin typeface="Corbel" pitchFamily="34" charset="0"/>
              </a:rPr>
              <a:t> </a:t>
            </a:r>
            <a:r>
              <a:rPr lang="en-US" sz="2400" i="1" dirty="0" err="1" smtClean="0">
                <a:latin typeface="Corbel" pitchFamily="34" charset="0"/>
              </a:rPr>
              <a:t>да</a:t>
            </a:r>
            <a:r>
              <a:rPr lang="en-US" sz="2400" i="1" dirty="0" smtClean="0">
                <a:latin typeface="Corbel" pitchFamily="34" charset="0"/>
              </a:rPr>
              <a:t> </a:t>
            </a:r>
            <a:r>
              <a:rPr lang="en-US" sz="2400" i="1" dirty="0" err="1" smtClean="0">
                <a:latin typeface="Corbel" pitchFamily="34" charset="0"/>
              </a:rPr>
              <a:t>може</a:t>
            </a:r>
            <a:r>
              <a:rPr lang="en-US" sz="2400" i="1" dirty="0" smtClean="0">
                <a:latin typeface="Corbel" pitchFamily="34" charset="0"/>
              </a:rPr>
              <a:t> </a:t>
            </a:r>
            <a:r>
              <a:rPr lang="en-US" sz="2400" i="1" dirty="0" err="1" smtClean="0">
                <a:latin typeface="Corbel" pitchFamily="34" charset="0"/>
              </a:rPr>
              <a:t>судити</a:t>
            </a:r>
            <a:r>
              <a:rPr lang="en-US" sz="2400" i="1" dirty="0" smtClean="0">
                <a:latin typeface="Corbel" pitchFamily="34" charset="0"/>
              </a:rPr>
              <a:t> </a:t>
            </a:r>
            <a:r>
              <a:rPr lang="en-US" sz="2400" i="1" dirty="0" err="1" smtClean="0">
                <a:latin typeface="Corbel" pitchFamily="34" charset="0"/>
              </a:rPr>
              <a:t>народу</a:t>
            </a:r>
            <a:r>
              <a:rPr lang="en-US" sz="2400" i="1" dirty="0" smtClean="0">
                <a:latin typeface="Corbel" pitchFamily="34" charset="0"/>
              </a:rPr>
              <a:t> и </a:t>
            </a:r>
            <a:r>
              <a:rPr lang="en-US" sz="2400" i="1" dirty="0" err="1" smtClean="0">
                <a:latin typeface="Corbel" pitchFamily="34" charset="0"/>
              </a:rPr>
              <a:t>распознавати</a:t>
            </a:r>
            <a:r>
              <a:rPr lang="en-US" sz="2400" i="1" dirty="0" smtClean="0">
                <a:latin typeface="Corbel" pitchFamily="34" charset="0"/>
              </a:rPr>
              <a:t> </a:t>
            </a:r>
            <a:r>
              <a:rPr lang="en-US" sz="2400" i="1" dirty="0" err="1" smtClean="0">
                <a:latin typeface="Corbel" pitchFamily="34" charset="0"/>
              </a:rPr>
              <a:t>добро</a:t>
            </a:r>
            <a:r>
              <a:rPr lang="en-US" sz="2400" i="1" dirty="0" smtClean="0">
                <a:latin typeface="Corbel" pitchFamily="34" charset="0"/>
              </a:rPr>
              <a:t> и </a:t>
            </a:r>
            <a:r>
              <a:rPr lang="en-US" sz="2400" i="1" dirty="0" err="1" smtClean="0">
                <a:latin typeface="Corbel" pitchFamily="34" charset="0"/>
              </a:rPr>
              <a:t>зло</a:t>
            </a:r>
            <a:r>
              <a:rPr lang="en-US" sz="2400" i="1" dirty="0" smtClean="0">
                <a:latin typeface="Corbel" pitchFamily="34" charset="0"/>
              </a:rPr>
              <a:t>“</a:t>
            </a:r>
            <a:endParaRPr lang="en-US" sz="2400" dirty="0" smtClean="0">
              <a:latin typeface="Corbel" pitchFamily="34" charset="0"/>
            </a:endParaRPr>
          </a:p>
          <a:p>
            <a:r>
              <a:rPr lang="en-US" sz="2400" dirty="0" err="1" smtClean="0">
                <a:latin typeface="Corbel" pitchFamily="34" charset="0"/>
              </a:rPr>
              <a:t>будући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да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тражи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мудрост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пре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него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богатство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због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његове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искрености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Господ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одлучује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да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пода</a:t>
            </a:r>
            <a:r>
              <a:rPr lang="en-US" sz="2400" dirty="0" smtClean="0">
                <a:latin typeface="Corbel" pitchFamily="34" charset="0"/>
              </a:rPr>
              <a:t> и </a:t>
            </a:r>
            <a:r>
              <a:rPr lang="en-US" sz="2400" dirty="0" err="1" smtClean="0">
                <a:latin typeface="Corbel" pitchFamily="34" charset="0"/>
              </a:rPr>
              <a:t>једно</a:t>
            </a:r>
            <a:r>
              <a:rPr lang="en-US" sz="2400" dirty="0" smtClean="0">
                <a:latin typeface="Corbel" pitchFamily="34" charset="0"/>
              </a:rPr>
              <a:t> и </a:t>
            </a:r>
            <a:r>
              <a:rPr lang="en-US" sz="2400" dirty="0" err="1" smtClean="0">
                <a:latin typeface="Corbel" pitchFamily="34" charset="0"/>
              </a:rPr>
              <a:t>друго</a:t>
            </a:r>
            <a:r>
              <a:rPr lang="en-US" sz="2400" dirty="0" smtClean="0">
                <a:latin typeface="Corbel" pitchFamily="34" charset="0"/>
              </a:rPr>
              <a:t> </a:t>
            </a:r>
          </a:p>
          <a:p>
            <a:r>
              <a:rPr lang="en-US" sz="2400" dirty="0" err="1" smtClean="0">
                <a:latin typeface="Corbel" pitchFamily="34" charset="0"/>
              </a:rPr>
              <a:t>долазак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две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блуднице</a:t>
            </a:r>
            <a:r>
              <a:rPr lang="en-US" sz="2400" dirty="0" smtClean="0">
                <a:latin typeface="Corbel" pitchFamily="34" charset="0"/>
              </a:rPr>
              <a:t> к </a:t>
            </a:r>
            <a:r>
              <a:rPr lang="en-US" sz="2400" dirty="0" err="1" smtClean="0">
                <a:latin typeface="Corbel" pitchFamily="34" charset="0"/>
              </a:rPr>
              <a:t>Соломону</a:t>
            </a:r>
            <a:r>
              <a:rPr lang="en-US" sz="2400" dirty="0" smtClean="0">
                <a:latin typeface="Corbel" pitchFamily="34" charset="0"/>
              </a:rPr>
              <a:t>, </a:t>
            </a:r>
            <a:r>
              <a:rPr lang="en-US" sz="2400" dirty="0" err="1" smtClean="0">
                <a:latin typeface="Corbel" pitchFamily="34" charset="0"/>
              </a:rPr>
              <a:t>свађа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око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детета</a:t>
            </a:r>
            <a:r>
              <a:rPr lang="en-US" sz="2400" dirty="0" smtClean="0">
                <a:latin typeface="Corbel" pitchFamily="34" charset="0"/>
              </a:rPr>
              <a:t> и</a:t>
            </a:r>
            <a:r>
              <a:rPr lang="en-US" sz="2400" i="1" dirty="0" smtClean="0">
                <a:latin typeface="Corbel" pitchFamily="34" charset="0"/>
              </a:rPr>
              <a:t> „</a:t>
            </a:r>
            <a:r>
              <a:rPr lang="en-US" sz="2400" i="1" dirty="0" err="1" smtClean="0">
                <a:latin typeface="Corbel" pitchFamily="34" charset="0"/>
              </a:rPr>
              <a:t>соломонско</a:t>
            </a:r>
            <a:r>
              <a:rPr lang="en-US" sz="2400" i="1" dirty="0" smtClean="0">
                <a:latin typeface="Corbel" pitchFamily="34" charset="0"/>
              </a:rPr>
              <a:t> </a:t>
            </a:r>
            <a:r>
              <a:rPr lang="en-US" sz="2400" i="1" dirty="0" err="1" smtClean="0">
                <a:latin typeface="Corbel" pitchFamily="34" charset="0"/>
              </a:rPr>
              <a:t>решење</a:t>
            </a:r>
            <a:r>
              <a:rPr lang="en-US" sz="2400" i="1" dirty="0" smtClean="0">
                <a:latin typeface="Corbel" pitchFamily="34" charset="0"/>
              </a:rPr>
              <a:t> </a:t>
            </a:r>
            <a:r>
              <a:rPr lang="en-US" sz="2400" i="1" dirty="0" err="1" smtClean="0">
                <a:latin typeface="Corbel" pitchFamily="34" charset="0"/>
              </a:rPr>
              <a:t>спора</a:t>
            </a:r>
            <a:r>
              <a:rPr lang="en-US" sz="2400" i="1" dirty="0" smtClean="0">
                <a:latin typeface="Corbel" pitchFamily="34" charset="0"/>
              </a:rPr>
              <a:t>“</a:t>
            </a:r>
            <a:endParaRPr lang="en-US" sz="2400" dirty="0" smtClean="0">
              <a:latin typeface="Corbel" pitchFamily="34" charset="0"/>
            </a:endParaRPr>
          </a:p>
          <a:p>
            <a:endParaRPr lang="en-US" sz="1800" dirty="0" smtClean="0">
              <a:latin typeface="Corbel" pitchFamily="34" charset="0"/>
            </a:endParaRPr>
          </a:p>
          <a:p>
            <a:pPr algn="ctr">
              <a:buNone/>
            </a:pPr>
            <a:endParaRPr lang="en-US" sz="1800" dirty="0"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 Глава 4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457200"/>
            <a:ext cx="7620000" cy="6400800"/>
          </a:xfrm>
        </p:spPr>
        <p:txBody>
          <a:bodyPr>
            <a:noAutofit/>
          </a:bodyPr>
          <a:lstStyle/>
          <a:p>
            <a:pPr algn="ctr">
              <a:buNone/>
            </a:pPr>
            <a:endParaRPr lang="sr-Cyrl-RS" sz="1700" b="1" dirty="0" smtClean="0">
              <a:latin typeface="Corbel" pitchFamily="34" charset="0"/>
            </a:endParaRPr>
          </a:p>
          <a:p>
            <a:pPr algn="ctr"/>
            <a:endParaRPr lang="sr-Cyrl-RS" sz="1800" dirty="0" smtClean="0"/>
          </a:p>
          <a:p>
            <a:pPr algn="ctr"/>
            <a:endParaRPr lang="sr-Cyrl-RS" sz="1800" dirty="0" smtClean="0"/>
          </a:p>
          <a:p>
            <a:r>
              <a:rPr lang="en-US" sz="2400" dirty="0" err="1" smtClean="0"/>
              <a:t>набрајање</a:t>
            </a:r>
            <a:r>
              <a:rPr lang="en-US" sz="2400" dirty="0" smtClean="0"/>
              <a:t> </a:t>
            </a:r>
            <a:r>
              <a:rPr lang="en-US" sz="2400" dirty="0" err="1" smtClean="0"/>
              <a:t>Соломонових</a:t>
            </a:r>
            <a:r>
              <a:rPr lang="en-US" sz="2400" dirty="0" smtClean="0"/>
              <a:t> </a:t>
            </a:r>
            <a:r>
              <a:rPr lang="en-US" sz="2400" dirty="0" err="1" smtClean="0"/>
              <a:t>дворских</a:t>
            </a:r>
            <a:r>
              <a:rPr lang="en-US" sz="2400" dirty="0" smtClean="0"/>
              <a:t> </a:t>
            </a:r>
            <a:r>
              <a:rPr lang="en-US" sz="2400" dirty="0" err="1" smtClean="0"/>
              <a:t>чиновника</a:t>
            </a:r>
            <a:r>
              <a:rPr lang="en-US" sz="2400" dirty="0" smtClean="0"/>
              <a:t>, </a:t>
            </a:r>
            <a:r>
              <a:rPr lang="en-US" sz="2400" dirty="0" err="1" smtClean="0"/>
              <a:t>снабдевача</a:t>
            </a:r>
            <a:r>
              <a:rPr lang="en-US" sz="2400" dirty="0" smtClean="0"/>
              <a:t> </a:t>
            </a:r>
            <a:r>
              <a:rPr lang="en-US" sz="2400" dirty="0" err="1" smtClean="0"/>
              <a:t>његовог</a:t>
            </a:r>
            <a:r>
              <a:rPr lang="en-US" sz="2400" dirty="0" smtClean="0"/>
              <a:t> </a:t>
            </a:r>
            <a:r>
              <a:rPr lang="en-US" sz="2400" dirty="0" err="1" smtClean="0"/>
              <a:t>двора</a:t>
            </a:r>
            <a:r>
              <a:rPr lang="en-US" sz="2400" dirty="0" smtClean="0"/>
              <a:t> (</a:t>
            </a:r>
            <a:r>
              <a:rPr lang="en-US" sz="2400" dirty="0" err="1" smtClean="0"/>
              <a:t>не</a:t>
            </a:r>
            <a:r>
              <a:rPr lang="en-US" sz="2400" dirty="0" smtClean="0"/>
              <a:t> </a:t>
            </a:r>
            <a:r>
              <a:rPr lang="en-US" sz="2400" dirty="0" err="1" smtClean="0"/>
              <a:t>памтити</a:t>
            </a:r>
            <a:r>
              <a:rPr lang="en-US" sz="2400" dirty="0" smtClean="0"/>
              <a:t> </a:t>
            </a:r>
            <a:r>
              <a:rPr lang="en-US" sz="2400" dirty="0" err="1" smtClean="0"/>
              <a:t>имена</a:t>
            </a:r>
            <a:r>
              <a:rPr lang="en-US" sz="2400" dirty="0" smtClean="0"/>
              <a:t>), </a:t>
            </a:r>
            <a:r>
              <a:rPr lang="en-US" sz="2400" dirty="0" err="1" smtClean="0"/>
              <a:t>набрајање</a:t>
            </a:r>
            <a:r>
              <a:rPr lang="en-US" sz="2400" dirty="0" smtClean="0"/>
              <a:t> </a:t>
            </a:r>
            <a:r>
              <a:rPr lang="en-US" sz="2400" dirty="0" err="1" smtClean="0"/>
              <a:t>јела</a:t>
            </a:r>
            <a:r>
              <a:rPr lang="en-US" sz="2400" dirty="0" smtClean="0"/>
              <a:t> </a:t>
            </a:r>
            <a:r>
              <a:rPr lang="en-US" sz="2400" dirty="0" err="1" smtClean="0"/>
              <a:t>на</a:t>
            </a:r>
            <a:r>
              <a:rPr lang="en-US" sz="2400" dirty="0" smtClean="0"/>
              <a:t> </a:t>
            </a:r>
            <a:r>
              <a:rPr lang="en-US" sz="2400" dirty="0" err="1" smtClean="0"/>
              <a:t>његовој</a:t>
            </a:r>
            <a:r>
              <a:rPr lang="en-US" sz="2400" dirty="0" smtClean="0"/>
              <a:t> </a:t>
            </a:r>
            <a:r>
              <a:rPr lang="en-US" sz="2400" dirty="0" err="1" smtClean="0"/>
              <a:t>трпези</a:t>
            </a:r>
            <a:r>
              <a:rPr lang="en-US" sz="2400" dirty="0" smtClean="0"/>
              <a:t> и </a:t>
            </a:r>
            <a:r>
              <a:rPr lang="en-US" sz="2400" dirty="0" err="1" smtClean="0"/>
              <a:t>осталих</a:t>
            </a:r>
            <a:r>
              <a:rPr lang="en-US" sz="2400" dirty="0" smtClean="0"/>
              <a:t> </a:t>
            </a:r>
            <a:r>
              <a:rPr lang="en-US" sz="2400" dirty="0" err="1" smtClean="0"/>
              <a:t>богатстава</a:t>
            </a:r>
            <a:r>
              <a:rPr lang="en-US" sz="2400" dirty="0" smtClean="0"/>
              <a:t> (40 </a:t>
            </a:r>
            <a:r>
              <a:rPr lang="en-US" sz="2400" dirty="0" err="1" smtClean="0"/>
              <a:t>хиљада</a:t>
            </a:r>
            <a:r>
              <a:rPr lang="en-US" sz="2400" dirty="0" smtClean="0"/>
              <a:t> </a:t>
            </a:r>
            <a:r>
              <a:rPr lang="en-US" sz="2400" dirty="0" err="1" smtClean="0"/>
              <a:t>коња</a:t>
            </a:r>
            <a:r>
              <a:rPr lang="en-US" sz="2400" dirty="0" smtClean="0"/>
              <a:t>)</a:t>
            </a:r>
          </a:p>
          <a:p>
            <a:r>
              <a:rPr lang="en-US" sz="2400" dirty="0" smtClean="0"/>
              <a:t>„</a:t>
            </a:r>
            <a:r>
              <a:rPr lang="en-US" sz="2400" dirty="0" err="1" smtClean="0"/>
              <a:t>златно</a:t>
            </a:r>
            <a:r>
              <a:rPr lang="en-US" sz="2400" dirty="0" smtClean="0"/>
              <a:t> </a:t>
            </a:r>
            <a:r>
              <a:rPr lang="en-US" sz="2400" dirty="0" err="1" smtClean="0"/>
              <a:t>доба</a:t>
            </a:r>
            <a:r>
              <a:rPr lang="en-US" sz="2400" dirty="0" smtClean="0"/>
              <a:t> и </a:t>
            </a:r>
            <a:r>
              <a:rPr lang="en-US" sz="2400" dirty="0" err="1" smtClean="0"/>
              <a:t>испуњење</a:t>
            </a:r>
            <a:r>
              <a:rPr lang="en-US" sz="2400" dirty="0" smtClean="0"/>
              <a:t> </a:t>
            </a:r>
            <a:r>
              <a:rPr lang="en-US" sz="2400" dirty="0" err="1" smtClean="0"/>
              <a:t>обећања</a:t>
            </a:r>
            <a:r>
              <a:rPr lang="en-US" sz="2400" dirty="0" smtClean="0"/>
              <a:t> </a:t>
            </a:r>
            <a:r>
              <a:rPr lang="en-US" sz="2400" dirty="0" err="1" smtClean="0"/>
              <a:t>датог</a:t>
            </a:r>
            <a:r>
              <a:rPr lang="en-US" sz="2400" dirty="0" smtClean="0"/>
              <a:t> </a:t>
            </a:r>
            <a:r>
              <a:rPr lang="en-US" sz="2400" dirty="0" err="1" smtClean="0"/>
              <a:t>Авраму</a:t>
            </a:r>
            <a:r>
              <a:rPr lang="en-US" sz="2400" dirty="0" smtClean="0"/>
              <a:t>“ </a:t>
            </a:r>
            <a:r>
              <a:rPr lang="en-US" sz="2400" dirty="0" err="1" smtClean="0"/>
              <a:t>ст</a:t>
            </a:r>
            <a:r>
              <a:rPr lang="en-US" sz="2400" dirty="0" smtClean="0"/>
              <a:t>. 20:</a:t>
            </a:r>
            <a:r>
              <a:rPr lang="en-US" sz="2400" i="1" dirty="0" smtClean="0"/>
              <a:t> „</a:t>
            </a:r>
            <a:r>
              <a:rPr lang="en-US" sz="2400" i="1" dirty="0" err="1" smtClean="0"/>
              <a:t>Јуде</a:t>
            </a:r>
            <a:r>
              <a:rPr lang="en-US" sz="2400" i="1" dirty="0" smtClean="0"/>
              <a:t> и </a:t>
            </a:r>
            <a:r>
              <a:rPr lang="en-US" sz="2400" i="1" dirty="0" err="1" smtClean="0"/>
              <a:t>Израиља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беше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као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пијеска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покрај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мора</a:t>
            </a:r>
            <a:r>
              <a:rPr lang="en-US" sz="2400" i="1" dirty="0" smtClean="0"/>
              <a:t>; и </a:t>
            </a:r>
            <a:r>
              <a:rPr lang="en-US" sz="2400" i="1" dirty="0" err="1" smtClean="0"/>
              <a:t>јеђаху</a:t>
            </a:r>
            <a:r>
              <a:rPr lang="en-US" sz="2400" i="1" dirty="0" smtClean="0"/>
              <a:t> и </a:t>
            </a:r>
            <a:r>
              <a:rPr lang="en-US" sz="2400" i="1" dirty="0" err="1" smtClean="0"/>
              <a:t>пијаху</a:t>
            </a:r>
            <a:r>
              <a:rPr lang="en-US" sz="2400" i="1" dirty="0" smtClean="0"/>
              <a:t> и </a:t>
            </a:r>
            <a:r>
              <a:rPr lang="en-US" sz="2400" i="1" dirty="0" err="1" smtClean="0"/>
              <a:t>весељаху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се</a:t>
            </a:r>
            <a:r>
              <a:rPr lang="en-US" sz="2400" i="1" dirty="0" smtClean="0"/>
              <a:t>“</a:t>
            </a:r>
            <a:endParaRPr lang="en-US" sz="2400" dirty="0" smtClean="0"/>
          </a:p>
          <a:p>
            <a:r>
              <a:rPr lang="en-US" sz="2400" dirty="0" err="1" smtClean="0"/>
              <a:t>похвала</a:t>
            </a:r>
            <a:r>
              <a:rPr lang="en-US" sz="2400" dirty="0" smtClean="0"/>
              <a:t> </a:t>
            </a:r>
            <a:r>
              <a:rPr lang="en-US" sz="2400" dirty="0" err="1" smtClean="0"/>
              <a:t>Соломоновој</a:t>
            </a:r>
            <a:r>
              <a:rPr lang="en-US" sz="2400" dirty="0" smtClean="0"/>
              <a:t> </a:t>
            </a:r>
            <a:r>
              <a:rPr lang="en-US" sz="2400" dirty="0" err="1" smtClean="0"/>
              <a:t>мудрости</a:t>
            </a:r>
            <a:r>
              <a:rPr lang="en-US" sz="2400" dirty="0" smtClean="0"/>
              <a:t> (</a:t>
            </a:r>
            <a:r>
              <a:rPr lang="en-US" sz="2400" dirty="0" err="1" smtClean="0"/>
              <a:t>од</a:t>
            </a:r>
            <a:r>
              <a:rPr lang="en-US" sz="2400" dirty="0" smtClean="0"/>
              <a:t> 29-34)</a:t>
            </a:r>
          </a:p>
          <a:p>
            <a:endParaRPr lang="en-US" sz="1800" dirty="0" smtClean="0">
              <a:latin typeface="Corbel" pitchFamily="34" charset="0"/>
            </a:endParaRPr>
          </a:p>
          <a:p>
            <a:pPr algn="ctr">
              <a:buNone/>
            </a:pPr>
            <a:endParaRPr lang="en-US" sz="1800" dirty="0"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 Глава 5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457200"/>
            <a:ext cx="7620000" cy="6400800"/>
          </a:xfrm>
        </p:spPr>
        <p:txBody>
          <a:bodyPr>
            <a:noAutofit/>
          </a:bodyPr>
          <a:lstStyle/>
          <a:p>
            <a:pPr algn="ctr">
              <a:buNone/>
            </a:pPr>
            <a:endParaRPr lang="sr-Cyrl-RS" sz="1700" b="1" dirty="0" smtClean="0">
              <a:latin typeface="Corbel" pitchFamily="34" charset="0"/>
            </a:endParaRPr>
          </a:p>
          <a:p>
            <a:pPr algn="ctr">
              <a:buNone/>
            </a:pPr>
            <a:endParaRPr lang="sr-Cyrl-RS" sz="1800" dirty="0" smtClean="0"/>
          </a:p>
          <a:p>
            <a:pPr algn="ctr">
              <a:buNone/>
            </a:pPr>
            <a:r>
              <a:rPr lang="en-US" sz="2400" b="1" dirty="0" err="1" smtClean="0">
                <a:latin typeface="Corbel" pitchFamily="34" charset="0"/>
              </a:rPr>
              <a:t>Почетак</a:t>
            </a:r>
            <a:r>
              <a:rPr lang="en-US" sz="2400" b="1" dirty="0" smtClean="0">
                <a:latin typeface="Corbel" pitchFamily="34" charset="0"/>
              </a:rPr>
              <a:t> </a:t>
            </a:r>
            <a:r>
              <a:rPr lang="en-US" sz="2400" b="1" dirty="0" err="1" smtClean="0">
                <a:latin typeface="Corbel" pitchFamily="34" charset="0"/>
              </a:rPr>
              <a:t>изградње</a:t>
            </a:r>
            <a:r>
              <a:rPr lang="en-US" sz="2400" b="1" dirty="0" smtClean="0">
                <a:latin typeface="Corbel" pitchFamily="34" charset="0"/>
              </a:rPr>
              <a:t> </a:t>
            </a:r>
            <a:r>
              <a:rPr lang="en-US" sz="2400" b="1" dirty="0" err="1" smtClean="0">
                <a:latin typeface="Corbel" pitchFamily="34" charset="0"/>
              </a:rPr>
              <a:t>Храма</a:t>
            </a:r>
            <a:r>
              <a:rPr lang="en-US" sz="2400" b="1" dirty="0" smtClean="0">
                <a:latin typeface="Corbel" pitchFamily="34" charset="0"/>
              </a:rPr>
              <a:t>: </a:t>
            </a:r>
            <a:r>
              <a:rPr lang="en-US" sz="2400" b="1" dirty="0" err="1" smtClean="0">
                <a:latin typeface="Corbel" pitchFamily="34" charset="0"/>
              </a:rPr>
              <a:t>савез</a:t>
            </a:r>
            <a:r>
              <a:rPr lang="en-US" sz="2400" b="1" dirty="0" smtClean="0">
                <a:latin typeface="Corbel" pitchFamily="34" charset="0"/>
              </a:rPr>
              <a:t> </a:t>
            </a:r>
            <a:r>
              <a:rPr lang="en-US" sz="2400" b="1" dirty="0" err="1" smtClean="0">
                <a:latin typeface="Corbel" pitchFamily="34" charset="0"/>
              </a:rPr>
              <a:t>са</a:t>
            </a:r>
            <a:r>
              <a:rPr lang="en-US" sz="2400" b="1" dirty="0" smtClean="0">
                <a:latin typeface="Corbel" pitchFamily="34" charset="0"/>
              </a:rPr>
              <a:t> </a:t>
            </a:r>
            <a:r>
              <a:rPr lang="en-US" sz="2400" b="1" dirty="0" err="1" smtClean="0">
                <a:latin typeface="Corbel" pitchFamily="34" charset="0"/>
              </a:rPr>
              <a:t>Хирамом</a:t>
            </a:r>
            <a:endParaRPr lang="en-US" sz="2400" dirty="0" smtClean="0">
              <a:latin typeface="Corbel" pitchFamily="34" charset="0"/>
            </a:endParaRPr>
          </a:p>
          <a:p>
            <a:pPr>
              <a:buNone/>
            </a:pPr>
            <a:endParaRPr lang="en-US" sz="2400" dirty="0" smtClean="0">
              <a:latin typeface="Corbel" pitchFamily="34" charset="0"/>
            </a:endParaRPr>
          </a:p>
          <a:p>
            <a:r>
              <a:rPr lang="en-US" sz="2400" dirty="0" err="1" smtClean="0">
                <a:latin typeface="Corbel" pitchFamily="34" charset="0"/>
              </a:rPr>
              <a:t>Соломон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шаље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посланство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Хираму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цару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Тирском</a:t>
            </a:r>
            <a:r>
              <a:rPr lang="en-US" sz="2400" dirty="0" smtClean="0">
                <a:latin typeface="Corbel" pitchFamily="34" charset="0"/>
              </a:rPr>
              <a:t> и </a:t>
            </a:r>
            <a:r>
              <a:rPr lang="en-US" sz="2400" dirty="0" err="1" smtClean="0">
                <a:latin typeface="Corbel" pitchFamily="34" charset="0"/>
              </a:rPr>
              <a:t>објављује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намеру</a:t>
            </a:r>
            <a:r>
              <a:rPr lang="en-US" sz="2400" dirty="0" smtClean="0">
                <a:latin typeface="Corbel" pitchFamily="34" charset="0"/>
              </a:rPr>
              <a:t> о </a:t>
            </a:r>
            <a:r>
              <a:rPr lang="en-US" sz="2400" dirty="0" err="1" smtClean="0">
                <a:latin typeface="Corbel" pitchFamily="34" charset="0"/>
              </a:rPr>
              <a:t>изградњи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Храма</a:t>
            </a:r>
            <a:r>
              <a:rPr lang="en-US" sz="2400" dirty="0" smtClean="0">
                <a:latin typeface="Corbel" pitchFamily="34" charset="0"/>
              </a:rPr>
              <a:t>; </a:t>
            </a:r>
            <a:r>
              <a:rPr lang="en-US" sz="2400" dirty="0" err="1" smtClean="0">
                <a:latin typeface="Corbel" pitchFamily="34" charset="0"/>
              </a:rPr>
              <a:t>позива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на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Давидово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савезништво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њим</a:t>
            </a:r>
            <a:endParaRPr lang="en-US" sz="2400" dirty="0" smtClean="0">
              <a:latin typeface="Corbel" pitchFamily="34" charset="0"/>
            </a:endParaRPr>
          </a:p>
          <a:p>
            <a:r>
              <a:rPr lang="en-US" sz="2400" dirty="0" err="1" smtClean="0">
                <a:latin typeface="Corbel" pitchFamily="34" charset="0"/>
              </a:rPr>
              <a:t>Соломон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моли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за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помоћ</a:t>
            </a:r>
            <a:r>
              <a:rPr lang="en-US" sz="2400" dirty="0" smtClean="0">
                <a:latin typeface="Corbel" pitchFamily="34" charset="0"/>
              </a:rPr>
              <a:t> у </a:t>
            </a:r>
            <a:r>
              <a:rPr lang="en-US" sz="2400" dirty="0" err="1" smtClean="0">
                <a:latin typeface="Corbel" pitchFamily="34" charset="0"/>
              </a:rPr>
              <a:t>набавци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ливанског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кедра</a:t>
            </a:r>
            <a:r>
              <a:rPr lang="en-US" sz="2400" dirty="0" smtClean="0">
                <a:latin typeface="Corbel" pitchFamily="34" charset="0"/>
              </a:rPr>
              <a:t>, </a:t>
            </a:r>
            <a:r>
              <a:rPr lang="en-US" sz="2400" dirty="0" err="1" smtClean="0">
                <a:latin typeface="Corbel" pitchFamily="34" charset="0"/>
              </a:rPr>
              <a:t>заузврат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шаље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пољопривредне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производе</a:t>
            </a:r>
            <a:endParaRPr lang="en-US" sz="2400" dirty="0" smtClean="0">
              <a:latin typeface="Corbel" pitchFamily="34" charset="0"/>
            </a:endParaRPr>
          </a:p>
          <a:p>
            <a:r>
              <a:rPr lang="en-US" sz="2400" dirty="0" err="1" smtClean="0">
                <a:latin typeface="Corbel" pitchFamily="34" charset="0"/>
              </a:rPr>
              <a:t>Хирам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одушевљењем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прихвата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позив</a:t>
            </a:r>
            <a:r>
              <a:rPr lang="en-US" sz="2400" dirty="0" smtClean="0">
                <a:latin typeface="Corbel" pitchFamily="34" charset="0"/>
              </a:rPr>
              <a:t> и </a:t>
            </a:r>
            <a:r>
              <a:rPr lang="en-US" sz="2400" dirty="0" err="1" smtClean="0">
                <a:latin typeface="Corbel" pitchFamily="34" charset="0"/>
              </a:rPr>
              <a:t>обећава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да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ће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морским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путем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допремити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стабла</a:t>
            </a:r>
            <a:endParaRPr lang="en-US" sz="2400" dirty="0" smtClean="0">
              <a:latin typeface="Corbel" pitchFamily="34" charset="0"/>
            </a:endParaRPr>
          </a:p>
          <a:p>
            <a:r>
              <a:rPr lang="en-US" sz="2400" dirty="0" err="1" smtClean="0">
                <a:latin typeface="Corbel" pitchFamily="34" charset="0"/>
              </a:rPr>
              <a:t>Соломон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организује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људство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за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изградњу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Храма</a:t>
            </a:r>
            <a:r>
              <a:rPr lang="en-US" sz="2400" dirty="0" smtClean="0">
                <a:latin typeface="Corbel" pitchFamily="34" charset="0"/>
              </a:rPr>
              <a:t> и </a:t>
            </a:r>
            <a:r>
              <a:rPr lang="en-US" sz="2400" dirty="0" err="1" smtClean="0">
                <a:latin typeface="Corbel" pitchFamily="34" charset="0"/>
              </a:rPr>
              <a:t>почиње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набавком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камена</a:t>
            </a:r>
            <a:endParaRPr lang="en-US" sz="2400" dirty="0" smtClean="0">
              <a:latin typeface="Corbel" pitchFamily="34" charset="0"/>
            </a:endParaRPr>
          </a:p>
          <a:p>
            <a:r>
              <a:rPr lang="en-US" sz="2400" dirty="0" err="1" smtClean="0">
                <a:latin typeface="Corbel" pitchFamily="34" charset="0"/>
              </a:rPr>
              <a:t>постављање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b="1" dirty="0" err="1" smtClean="0">
                <a:latin typeface="Corbel" pitchFamily="34" charset="0"/>
              </a:rPr>
              <a:t>Адонирама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за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надзорника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радова</a:t>
            </a:r>
            <a:endParaRPr lang="en-US" sz="2400" dirty="0"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 Глава 6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457200"/>
            <a:ext cx="7620000" cy="64008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2400" b="1" dirty="0" err="1" smtClean="0">
                <a:latin typeface="Corbel" pitchFamily="34" charset="0"/>
              </a:rPr>
              <a:t>Зидање</a:t>
            </a:r>
            <a:r>
              <a:rPr lang="en-US" sz="2400" b="1" dirty="0" smtClean="0">
                <a:latin typeface="Corbel" pitchFamily="34" charset="0"/>
              </a:rPr>
              <a:t> </a:t>
            </a:r>
            <a:r>
              <a:rPr lang="en-US" sz="2400" b="1" dirty="0" err="1" smtClean="0">
                <a:latin typeface="Corbel" pitchFamily="34" charset="0"/>
              </a:rPr>
              <a:t>Храма</a:t>
            </a:r>
            <a:endParaRPr lang="sr-Cyrl-RS" sz="2400" b="1" dirty="0" smtClean="0">
              <a:latin typeface="Corbel" pitchFamily="34" charset="0"/>
            </a:endParaRPr>
          </a:p>
          <a:p>
            <a:pPr algn="ctr">
              <a:buNone/>
            </a:pPr>
            <a:endParaRPr lang="en-US" sz="2400" dirty="0" smtClean="0">
              <a:latin typeface="Corbel" pitchFamily="34" charset="0"/>
            </a:endParaRPr>
          </a:p>
          <a:p>
            <a:r>
              <a:rPr lang="en-US" sz="2400" dirty="0" err="1" smtClean="0">
                <a:latin typeface="Corbel" pitchFamily="34" charset="0"/>
              </a:rPr>
              <a:t>почетак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зидања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четврте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године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царевања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Соломонова</a:t>
            </a:r>
            <a:endParaRPr lang="en-US" sz="2400" dirty="0" smtClean="0">
              <a:latin typeface="Corbel" pitchFamily="34" charset="0"/>
            </a:endParaRPr>
          </a:p>
          <a:p>
            <a:r>
              <a:rPr lang="en-US" sz="2400" dirty="0" err="1" smtClean="0">
                <a:latin typeface="Corbel" pitchFamily="34" charset="0"/>
              </a:rPr>
              <a:t>прављење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трема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испред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Храма</a:t>
            </a:r>
            <a:r>
              <a:rPr lang="en-US" sz="2400" dirty="0" smtClean="0">
                <a:latin typeface="Corbel" pitchFamily="34" charset="0"/>
              </a:rPr>
              <a:t>, </a:t>
            </a:r>
            <a:r>
              <a:rPr lang="en-US" sz="2400" dirty="0" err="1" smtClean="0">
                <a:latin typeface="Corbel" pitchFamily="34" charset="0"/>
              </a:rPr>
              <a:t>довожење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материјала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који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већ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беше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истесан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по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мери</a:t>
            </a:r>
            <a:r>
              <a:rPr lang="en-US" sz="2400" dirty="0" smtClean="0">
                <a:latin typeface="Corbel" pitchFamily="34" charset="0"/>
              </a:rPr>
              <a:t> (</a:t>
            </a:r>
            <a:r>
              <a:rPr lang="en-US" sz="2400" dirty="0" err="1" smtClean="0">
                <a:latin typeface="Corbel" pitchFamily="34" charset="0"/>
              </a:rPr>
              <a:t>како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камен</a:t>
            </a:r>
            <a:r>
              <a:rPr lang="en-US" sz="2400" dirty="0" smtClean="0">
                <a:latin typeface="Corbel" pitchFamily="34" charset="0"/>
              </a:rPr>
              <a:t>, </a:t>
            </a:r>
            <a:r>
              <a:rPr lang="en-US" sz="2400" dirty="0" err="1" smtClean="0">
                <a:latin typeface="Corbel" pitchFamily="34" charset="0"/>
              </a:rPr>
              <a:t>тако</a:t>
            </a:r>
            <a:r>
              <a:rPr lang="en-US" sz="2400" dirty="0" smtClean="0">
                <a:latin typeface="Corbel" pitchFamily="34" charset="0"/>
              </a:rPr>
              <a:t> и </a:t>
            </a:r>
            <a:r>
              <a:rPr lang="en-US" sz="2400" dirty="0" err="1" smtClean="0">
                <a:latin typeface="Corbel" pitchFamily="34" charset="0"/>
              </a:rPr>
              <a:t>дрво</a:t>
            </a:r>
            <a:r>
              <a:rPr lang="en-US" sz="2400" dirty="0" smtClean="0">
                <a:latin typeface="Corbel" pitchFamily="34" charset="0"/>
              </a:rPr>
              <a:t>), </a:t>
            </a:r>
            <a:r>
              <a:rPr lang="en-US" sz="2400" dirty="0" err="1" smtClean="0">
                <a:latin typeface="Corbel" pitchFamily="34" charset="0"/>
              </a:rPr>
              <a:t>покривен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одозго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гредама</a:t>
            </a:r>
            <a:r>
              <a:rPr lang="en-US" sz="2400" dirty="0" smtClean="0">
                <a:latin typeface="Corbel" pitchFamily="34" charset="0"/>
              </a:rPr>
              <a:t> и </a:t>
            </a:r>
            <a:r>
              <a:rPr lang="en-US" sz="2400" dirty="0" err="1" smtClean="0">
                <a:latin typeface="Corbel" pitchFamily="34" charset="0"/>
              </a:rPr>
              <a:t>даскама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кедровим</a:t>
            </a:r>
            <a:r>
              <a:rPr lang="en-US" sz="2400" dirty="0" smtClean="0">
                <a:latin typeface="Corbel" pitchFamily="34" charset="0"/>
              </a:rPr>
              <a:t> (</a:t>
            </a:r>
            <a:r>
              <a:rPr lang="en-US" sz="2400" dirty="0" err="1" smtClean="0">
                <a:latin typeface="Corbel" pitchFamily="34" charset="0"/>
              </a:rPr>
              <a:t>не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памтити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мере</a:t>
            </a:r>
            <a:r>
              <a:rPr lang="en-US" sz="2400" dirty="0" smtClean="0">
                <a:latin typeface="Corbel" pitchFamily="34" charset="0"/>
              </a:rPr>
              <a:t> и </a:t>
            </a:r>
            <a:r>
              <a:rPr lang="en-US" sz="2400" dirty="0" err="1" smtClean="0">
                <a:latin typeface="Corbel" pitchFamily="34" charset="0"/>
              </a:rPr>
              <a:t>детаље</a:t>
            </a:r>
            <a:r>
              <a:rPr lang="en-US" sz="2400" dirty="0" smtClean="0">
                <a:latin typeface="Corbel" pitchFamily="34" charset="0"/>
              </a:rPr>
              <a:t>)</a:t>
            </a:r>
          </a:p>
          <a:p>
            <a:r>
              <a:rPr lang="en-US" sz="2400" dirty="0" err="1" smtClean="0">
                <a:latin typeface="Corbel" pitchFamily="34" charset="0"/>
              </a:rPr>
              <a:t>преношење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Ковчега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завета</a:t>
            </a:r>
            <a:r>
              <a:rPr lang="en-US" sz="2400" dirty="0" smtClean="0">
                <a:latin typeface="Corbel" pitchFamily="34" charset="0"/>
              </a:rPr>
              <a:t> у </a:t>
            </a:r>
            <a:r>
              <a:rPr lang="en-US" sz="2400" dirty="0" err="1" smtClean="0">
                <a:latin typeface="Corbel" pitchFamily="34" charset="0"/>
              </a:rPr>
              <a:t>Светињу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над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светињама</a:t>
            </a:r>
            <a:endParaRPr lang="en-US" sz="2400" dirty="0" smtClean="0">
              <a:latin typeface="Corbel" pitchFamily="34" charset="0"/>
            </a:endParaRPr>
          </a:p>
          <a:p>
            <a:r>
              <a:rPr lang="en-US" sz="2400" dirty="0" err="1" smtClean="0">
                <a:latin typeface="Corbel" pitchFamily="34" charset="0"/>
              </a:rPr>
              <a:t>ст</a:t>
            </a:r>
            <a:r>
              <a:rPr lang="en-US" sz="2400" dirty="0" smtClean="0">
                <a:latin typeface="Corbel" pitchFamily="34" charset="0"/>
              </a:rPr>
              <a:t>. 13: </a:t>
            </a:r>
            <a:r>
              <a:rPr lang="en-US" sz="2400" i="1" dirty="0" smtClean="0">
                <a:latin typeface="Corbel" pitchFamily="34" charset="0"/>
              </a:rPr>
              <a:t>„И </a:t>
            </a:r>
            <a:r>
              <a:rPr lang="en-US" sz="2400" i="1" dirty="0" err="1" smtClean="0">
                <a:latin typeface="Corbel" pitchFamily="34" charset="0"/>
              </a:rPr>
              <a:t>становаћу</a:t>
            </a:r>
            <a:r>
              <a:rPr lang="en-US" sz="2400" i="1" dirty="0" smtClean="0">
                <a:latin typeface="Corbel" pitchFamily="34" charset="0"/>
              </a:rPr>
              <a:t> </a:t>
            </a:r>
            <a:r>
              <a:rPr lang="en-US" sz="2400" i="1" dirty="0" err="1" smtClean="0">
                <a:latin typeface="Corbel" pitchFamily="34" charset="0"/>
              </a:rPr>
              <a:t>међу</a:t>
            </a:r>
            <a:r>
              <a:rPr lang="en-US" sz="2400" i="1" dirty="0" smtClean="0">
                <a:latin typeface="Corbel" pitchFamily="34" charset="0"/>
              </a:rPr>
              <a:t> </a:t>
            </a:r>
            <a:r>
              <a:rPr lang="en-US" sz="2400" i="1" dirty="0" err="1" smtClean="0">
                <a:latin typeface="Corbel" pitchFamily="34" charset="0"/>
              </a:rPr>
              <a:t>синовима</a:t>
            </a:r>
            <a:r>
              <a:rPr lang="en-US" sz="2400" i="1" dirty="0" smtClean="0">
                <a:latin typeface="Corbel" pitchFamily="34" charset="0"/>
              </a:rPr>
              <a:t> </a:t>
            </a:r>
            <a:r>
              <a:rPr lang="en-US" sz="2400" i="1" dirty="0" err="1" smtClean="0">
                <a:latin typeface="Corbel" pitchFamily="34" charset="0"/>
              </a:rPr>
              <a:t>Израиљевијем</a:t>
            </a:r>
            <a:r>
              <a:rPr lang="en-US" sz="2400" i="1" dirty="0" smtClean="0">
                <a:latin typeface="Corbel" pitchFamily="34" charset="0"/>
              </a:rPr>
              <a:t> и </a:t>
            </a:r>
            <a:r>
              <a:rPr lang="en-US" sz="2400" i="1" dirty="0" err="1" smtClean="0">
                <a:latin typeface="Corbel" pitchFamily="34" charset="0"/>
              </a:rPr>
              <a:t>нећу</a:t>
            </a:r>
            <a:r>
              <a:rPr lang="en-US" sz="2400" i="1" dirty="0" smtClean="0">
                <a:latin typeface="Corbel" pitchFamily="34" charset="0"/>
              </a:rPr>
              <a:t> </a:t>
            </a:r>
            <a:r>
              <a:rPr lang="en-US" sz="2400" i="1" dirty="0" err="1" smtClean="0">
                <a:latin typeface="Corbel" pitchFamily="34" charset="0"/>
              </a:rPr>
              <a:t>оставити</a:t>
            </a:r>
            <a:r>
              <a:rPr lang="en-US" sz="2400" i="1" dirty="0" smtClean="0">
                <a:latin typeface="Corbel" pitchFamily="34" charset="0"/>
              </a:rPr>
              <a:t> </a:t>
            </a:r>
            <a:r>
              <a:rPr lang="en-US" sz="2400" i="1" dirty="0" err="1" smtClean="0">
                <a:latin typeface="Corbel" pitchFamily="34" charset="0"/>
              </a:rPr>
              <a:t>народа</a:t>
            </a:r>
            <a:r>
              <a:rPr lang="en-US" sz="2400" i="1" dirty="0" smtClean="0">
                <a:latin typeface="Corbel" pitchFamily="34" charset="0"/>
              </a:rPr>
              <a:t> </a:t>
            </a:r>
            <a:r>
              <a:rPr lang="en-US" sz="2400" i="1" dirty="0" err="1" smtClean="0">
                <a:latin typeface="Corbel" pitchFamily="34" charset="0"/>
              </a:rPr>
              <a:t>мојега</a:t>
            </a:r>
            <a:r>
              <a:rPr lang="en-US" sz="2400" i="1" dirty="0" smtClean="0">
                <a:latin typeface="Corbel" pitchFamily="34" charset="0"/>
              </a:rPr>
              <a:t> </a:t>
            </a:r>
            <a:r>
              <a:rPr lang="en-US" sz="2400" i="1" dirty="0" err="1" smtClean="0">
                <a:latin typeface="Corbel" pitchFamily="34" charset="0"/>
              </a:rPr>
              <a:t>Израиља</a:t>
            </a:r>
            <a:r>
              <a:rPr lang="en-US" sz="2400" i="1" dirty="0" smtClean="0">
                <a:latin typeface="Corbel" pitchFamily="34" charset="0"/>
              </a:rPr>
              <a:t>“</a:t>
            </a:r>
            <a:endParaRPr lang="en-US" sz="2400" dirty="0" smtClean="0">
              <a:latin typeface="Corbel" pitchFamily="34" charset="0"/>
            </a:endParaRPr>
          </a:p>
          <a:p>
            <a:r>
              <a:rPr lang="en-US" sz="2400" dirty="0" err="1" smtClean="0">
                <a:latin typeface="Corbel" pitchFamily="34" charset="0"/>
              </a:rPr>
              <a:t>сачињење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два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херувима</a:t>
            </a:r>
            <a:r>
              <a:rPr lang="en-US" sz="2400" dirty="0" smtClean="0">
                <a:latin typeface="Corbel" pitchFamily="34" charset="0"/>
              </a:rPr>
              <a:t> у </a:t>
            </a:r>
            <a:r>
              <a:rPr lang="en-US" sz="2400" dirty="0" err="1" smtClean="0">
                <a:latin typeface="Corbel" pitchFamily="34" charset="0"/>
              </a:rPr>
              <a:t>Светињи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над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светињама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од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дрвета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маслинова</a:t>
            </a:r>
            <a:r>
              <a:rPr lang="en-US" sz="2400" dirty="0" smtClean="0">
                <a:latin typeface="Corbel" pitchFamily="34" charset="0"/>
              </a:rPr>
              <a:t> и </a:t>
            </a:r>
            <a:r>
              <a:rPr lang="en-US" sz="2400" dirty="0" err="1" smtClean="0">
                <a:latin typeface="Corbel" pitchFamily="34" charset="0"/>
              </a:rPr>
              <a:t>двокрилна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дрвена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врата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на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уласку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изрезбареним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херувимима</a:t>
            </a:r>
            <a:r>
              <a:rPr lang="en-US" sz="2400" dirty="0" smtClean="0">
                <a:latin typeface="Corbel" pitchFamily="34" charset="0"/>
              </a:rPr>
              <a:t>, </a:t>
            </a:r>
            <a:r>
              <a:rPr lang="en-US" sz="2400" dirty="0" err="1" smtClean="0">
                <a:latin typeface="Corbel" pitchFamily="34" charset="0"/>
              </a:rPr>
              <a:t>палмама</a:t>
            </a:r>
            <a:r>
              <a:rPr lang="en-US" sz="2400" dirty="0" smtClean="0">
                <a:latin typeface="Corbel" pitchFamily="34" charset="0"/>
              </a:rPr>
              <a:t> и </a:t>
            </a:r>
            <a:r>
              <a:rPr lang="en-US" sz="2400" dirty="0" err="1" smtClean="0">
                <a:latin typeface="Corbel" pitchFamily="34" charset="0"/>
              </a:rPr>
              <a:t>цветовима</a:t>
            </a:r>
            <a:r>
              <a:rPr lang="en-US" sz="2400" dirty="0" smtClean="0">
                <a:latin typeface="Corbel" pitchFamily="34" charset="0"/>
              </a:rPr>
              <a:t> </a:t>
            </a:r>
          </a:p>
          <a:p>
            <a:r>
              <a:rPr lang="en-US" sz="2400" dirty="0" err="1" smtClean="0">
                <a:latin typeface="Corbel" pitchFamily="34" charset="0"/>
              </a:rPr>
              <a:t>трајање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изградње</a:t>
            </a:r>
            <a:r>
              <a:rPr lang="en-US" sz="2400" dirty="0" smtClean="0">
                <a:latin typeface="Corbel" pitchFamily="34" charset="0"/>
              </a:rPr>
              <a:t>: </a:t>
            </a:r>
            <a:r>
              <a:rPr lang="en-US" sz="2400" dirty="0" err="1" smtClean="0">
                <a:latin typeface="Corbel" pitchFamily="34" charset="0"/>
              </a:rPr>
              <a:t>седам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година</a:t>
            </a:r>
            <a:endParaRPr lang="en-US" sz="2400" dirty="0"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162800" cy="609600"/>
          </a:xfrm>
        </p:spPr>
        <p:txBody>
          <a:bodyPr>
            <a:normAutofit fontScale="90000"/>
          </a:bodyPr>
          <a:lstStyle/>
          <a:p>
            <a:r>
              <a:rPr lang="sr-Cyrl-RS" dirty="0" smtClean="0"/>
              <a:t>Соломонов храм</a:t>
            </a:r>
            <a:endParaRPr lang="en-US" dirty="0"/>
          </a:p>
        </p:txBody>
      </p:sp>
      <p:pic>
        <p:nvPicPr>
          <p:cNvPr id="1026" name="Picture 2" descr="C:\Users\Korisnik\Desktop\Starozavetna egzegeza 2014-5\solomontemp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685800"/>
            <a:ext cx="8153400" cy="6172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 Глава 7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457200"/>
            <a:ext cx="7620000" cy="6400800"/>
          </a:xfrm>
        </p:spPr>
        <p:txBody>
          <a:bodyPr>
            <a:noAutofit/>
          </a:bodyPr>
          <a:lstStyle/>
          <a:p>
            <a:pPr algn="ctr">
              <a:buNone/>
            </a:pPr>
            <a:endParaRPr lang="sr-Cyrl-RS" sz="1700" b="1" dirty="0" smtClean="0">
              <a:latin typeface="Corbel" pitchFamily="34" charset="0"/>
            </a:endParaRPr>
          </a:p>
          <a:p>
            <a:pPr algn="ctr"/>
            <a:endParaRPr lang="sr-Cyrl-RS" sz="1800" dirty="0" smtClean="0"/>
          </a:p>
          <a:p>
            <a:pPr algn="ctr">
              <a:buNone/>
            </a:pPr>
            <a:r>
              <a:rPr lang="en-US" sz="2400" b="1" dirty="0" err="1" smtClean="0">
                <a:latin typeface="Corbel" pitchFamily="34" charset="0"/>
              </a:rPr>
              <a:t>Зидање</a:t>
            </a:r>
            <a:r>
              <a:rPr lang="en-US" sz="2400" b="1" dirty="0" smtClean="0">
                <a:latin typeface="Corbel" pitchFamily="34" charset="0"/>
              </a:rPr>
              <a:t> </a:t>
            </a:r>
            <a:r>
              <a:rPr lang="en-US" sz="2400" b="1" dirty="0" err="1" smtClean="0">
                <a:latin typeface="Corbel" pitchFamily="34" charset="0"/>
              </a:rPr>
              <a:t>палате</a:t>
            </a:r>
            <a:r>
              <a:rPr lang="en-US" sz="2400" b="1" dirty="0" smtClean="0">
                <a:latin typeface="Corbel" pitchFamily="34" charset="0"/>
              </a:rPr>
              <a:t> и </a:t>
            </a:r>
            <a:r>
              <a:rPr lang="en-US" sz="2400" b="1" dirty="0" err="1" smtClean="0">
                <a:latin typeface="Corbel" pitchFamily="34" charset="0"/>
              </a:rPr>
              <a:t>стубова</a:t>
            </a:r>
            <a:r>
              <a:rPr lang="en-US" sz="2400" b="1" dirty="0" smtClean="0">
                <a:latin typeface="Corbel" pitchFamily="34" charset="0"/>
              </a:rPr>
              <a:t> </a:t>
            </a:r>
            <a:r>
              <a:rPr lang="en-US" sz="2400" b="1" dirty="0" err="1" smtClean="0">
                <a:latin typeface="Corbel" pitchFamily="34" charset="0"/>
              </a:rPr>
              <a:t>на</a:t>
            </a:r>
            <a:r>
              <a:rPr lang="en-US" sz="2400" b="1" dirty="0" smtClean="0">
                <a:latin typeface="Corbel" pitchFamily="34" charset="0"/>
              </a:rPr>
              <a:t> </a:t>
            </a:r>
            <a:r>
              <a:rPr lang="en-US" sz="2400" b="1" dirty="0" err="1" smtClean="0">
                <a:latin typeface="Corbel" pitchFamily="34" charset="0"/>
              </a:rPr>
              <a:t>трему</a:t>
            </a:r>
            <a:endParaRPr lang="sr-Cyrl-RS" sz="2400" b="1" dirty="0" smtClean="0">
              <a:latin typeface="Corbel" pitchFamily="34" charset="0"/>
            </a:endParaRPr>
          </a:p>
          <a:p>
            <a:pPr algn="ctr">
              <a:buNone/>
            </a:pPr>
            <a:endParaRPr lang="en-US" sz="2400" dirty="0" smtClean="0">
              <a:latin typeface="Corbel" pitchFamily="34" charset="0"/>
            </a:endParaRPr>
          </a:p>
          <a:p>
            <a:r>
              <a:rPr lang="en-US" sz="2400" dirty="0" err="1" smtClean="0">
                <a:latin typeface="Corbel" pitchFamily="34" charset="0"/>
              </a:rPr>
              <a:t>Соломон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гради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своју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палату</a:t>
            </a:r>
            <a:r>
              <a:rPr lang="en-US" sz="2400" dirty="0" smtClean="0">
                <a:latin typeface="Corbel" pitchFamily="34" charset="0"/>
              </a:rPr>
              <a:t> 13 </a:t>
            </a:r>
            <a:r>
              <a:rPr lang="en-US" sz="2400" dirty="0" err="1" smtClean="0">
                <a:latin typeface="Corbel" pitchFamily="34" charset="0"/>
              </a:rPr>
              <a:t>година</a:t>
            </a:r>
            <a:r>
              <a:rPr lang="en-US" sz="2400" dirty="0" smtClean="0">
                <a:latin typeface="Corbel" pitchFamily="34" charset="0"/>
              </a:rPr>
              <a:t>, а </a:t>
            </a:r>
            <a:r>
              <a:rPr lang="en-US" sz="2400" dirty="0" err="1" smtClean="0">
                <a:latin typeface="Corbel" pitchFamily="34" charset="0"/>
              </a:rPr>
              <a:t>након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тога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гради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посебан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двор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за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своју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жену</a:t>
            </a:r>
            <a:r>
              <a:rPr lang="en-US" sz="2400" dirty="0" smtClean="0">
                <a:latin typeface="Corbel" pitchFamily="34" charset="0"/>
              </a:rPr>
              <a:t> , </a:t>
            </a:r>
            <a:r>
              <a:rPr lang="en-US" sz="2400" dirty="0" err="1" smtClean="0">
                <a:latin typeface="Corbel" pitchFamily="34" charset="0"/>
              </a:rPr>
              <a:t>фараову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кћи</a:t>
            </a:r>
            <a:r>
              <a:rPr lang="en-US" sz="2400" dirty="0" smtClean="0">
                <a:latin typeface="Corbel" pitchFamily="34" charset="0"/>
              </a:rPr>
              <a:t>; </a:t>
            </a:r>
            <a:r>
              <a:rPr lang="en-US" sz="2400" dirty="0" err="1" smtClean="0">
                <a:latin typeface="Corbel" pitchFamily="34" charset="0"/>
              </a:rPr>
              <a:t>све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беше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саграђено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од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скупоценог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камена</a:t>
            </a:r>
            <a:endParaRPr lang="en-US" sz="2400" dirty="0" smtClean="0">
              <a:latin typeface="Corbel" pitchFamily="34" charset="0"/>
            </a:endParaRPr>
          </a:p>
          <a:p>
            <a:r>
              <a:rPr lang="en-US" sz="2400" dirty="0" err="1" smtClean="0">
                <a:latin typeface="Corbel" pitchFamily="34" charset="0"/>
              </a:rPr>
              <a:t>Соломов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план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за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изградњу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стубова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на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трему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Храма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Господњег</a:t>
            </a:r>
            <a:r>
              <a:rPr lang="en-US" sz="2400" dirty="0" smtClean="0">
                <a:latin typeface="Corbel" pitchFamily="34" charset="0"/>
              </a:rPr>
              <a:t> и </a:t>
            </a:r>
            <a:r>
              <a:rPr lang="en-US" sz="2400" dirty="0" err="1" smtClean="0">
                <a:latin typeface="Corbel" pitchFamily="34" charset="0"/>
              </a:rPr>
              <a:t>позвање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Хирама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из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Тира</a:t>
            </a:r>
            <a:r>
              <a:rPr lang="en-US" sz="2400" dirty="0" smtClean="0">
                <a:latin typeface="Corbel" pitchFamily="34" charset="0"/>
              </a:rPr>
              <a:t> (</a:t>
            </a:r>
            <a:r>
              <a:rPr lang="en-US" sz="2400" dirty="0" err="1" smtClean="0">
                <a:latin typeface="Corbel" pitchFamily="34" charset="0"/>
              </a:rPr>
              <a:t>који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је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умео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да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обликује</a:t>
            </a:r>
            <a:r>
              <a:rPr lang="en-US" sz="2400" dirty="0" smtClean="0">
                <a:latin typeface="Corbel" pitchFamily="34" charset="0"/>
              </a:rPr>
              <a:t> и </a:t>
            </a:r>
            <a:r>
              <a:rPr lang="en-US" sz="2400" dirty="0" err="1" smtClean="0">
                <a:latin typeface="Corbel" pitchFamily="34" charset="0"/>
              </a:rPr>
              <a:t>лије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ствари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од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бронзе</a:t>
            </a:r>
            <a:r>
              <a:rPr lang="en-US" sz="2400" dirty="0" smtClean="0">
                <a:latin typeface="Corbel" pitchFamily="34" charset="0"/>
              </a:rPr>
              <a:t>, </a:t>
            </a:r>
            <a:r>
              <a:rPr lang="en-US" sz="2400" dirty="0" err="1" smtClean="0">
                <a:latin typeface="Corbel" pitchFamily="34" charset="0"/>
              </a:rPr>
              <a:t>син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удовице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од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племена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Нефталимова</a:t>
            </a:r>
            <a:r>
              <a:rPr lang="en-US" sz="2400" dirty="0" smtClean="0">
                <a:latin typeface="Corbel" pitchFamily="34" charset="0"/>
              </a:rPr>
              <a:t>, </a:t>
            </a:r>
            <a:r>
              <a:rPr lang="en-US" sz="2400" dirty="0" err="1" smtClean="0">
                <a:latin typeface="Corbel" pitchFamily="34" charset="0"/>
              </a:rPr>
              <a:t>отац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из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Тира</a:t>
            </a:r>
            <a:r>
              <a:rPr lang="en-US" sz="2400" dirty="0" smtClean="0">
                <a:latin typeface="Corbel" pitchFamily="34" charset="0"/>
              </a:rPr>
              <a:t> – </a:t>
            </a:r>
            <a:r>
              <a:rPr lang="en-US" sz="2400" dirty="0" err="1" smtClean="0">
                <a:latin typeface="Corbel" pitchFamily="34" charset="0"/>
              </a:rPr>
              <a:t>не</a:t>
            </a:r>
            <a:r>
              <a:rPr lang="en-US" sz="2400" dirty="0" smtClean="0">
                <a:latin typeface="Corbel" pitchFamily="34" charset="0"/>
              </a:rPr>
              <a:t>, </a:t>
            </a:r>
            <a:r>
              <a:rPr lang="en-US" sz="2400" dirty="0" err="1" smtClean="0">
                <a:latin typeface="Corbel" pitchFamily="34" charset="0"/>
              </a:rPr>
              <a:t>дакле</a:t>
            </a:r>
            <a:r>
              <a:rPr lang="en-US" sz="2400" dirty="0" smtClean="0">
                <a:latin typeface="Corbel" pitchFamily="34" charset="0"/>
              </a:rPr>
              <a:t>, </a:t>
            </a:r>
            <a:r>
              <a:rPr lang="en-US" sz="2400" dirty="0" err="1" smtClean="0">
                <a:latin typeface="Corbel" pitchFamily="34" charset="0"/>
              </a:rPr>
              <a:t>Хирам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цар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тирски</a:t>
            </a:r>
            <a:r>
              <a:rPr lang="en-US" sz="2400" dirty="0" smtClean="0">
                <a:latin typeface="Corbel" pitchFamily="34" charset="0"/>
              </a:rPr>
              <a:t>)</a:t>
            </a:r>
          </a:p>
          <a:p>
            <a:r>
              <a:rPr lang="en-US" sz="2400" dirty="0" err="1" smtClean="0">
                <a:latin typeface="Corbel" pitchFamily="34" charset="0"/>
              </a:rPr>
              <a:t>Хирам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прави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стубове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по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имену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b="1" dirty="0" err="1" smtClean="0">
                <a:latin typeface="Corbel" pitchFamily="34" charset="0"/>
              </a:rPr>
              <a:t>Јахин</a:t>
            </a:r>
            <a:r>
              <a:rPr lang="en-US" sz="2400" b="1" dirty="0" smtClean="0">
                <a:latin typeface="Corbel" pitchFamily="34" charset="0"/>
              </a:rPr>
              <a:t> и </a:t>
            </a:r>
            <a:r>
              <a:rPr lang="en-US" sz="2400" b="1" dirty="0" err="1" smtClean="0">
                <a:latin typeface="Corbel" pitchFamily="34" charset="0"/>
              </a:rPr>
              <a:t>Воас</a:t>
            </a:r>
            <a:endParaRPr lang="en-US" sz="2400" dirty="0" smtClean="0">
              <a:latin typeface="Corbel" pitchFamily="34" charset="0"/>
            </a:endParaRPr>
          </a:p>
          <a:p>
            <a:r>
              <a:rPr lang="en-US" sz="2400" dirty="0" err="1" smtClean="0">
                <a:latin typeface="Corbel" pitchFamily="34" charset="0"/>
              </a:rPr>
              <a:t>Хирам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прави</a:t>
            </a:r>
            <a:r>
              <a:rPr lang="en-US" sz="2400" dirty="0" smtClean="0">
                <a:latin typeface="Corbel" pitchFamily="34" charset="0"/>
              </a:rPr>
              <a:t> и </a:t>
            </a:r>
            <a:r>
              <a:rPr lang="en-US" sz="2400" dirty="0" err="1" smtClean="0">
                <a:latin typeface="Corbel" pitchFamily="34" charset="0"/>
              </a:rPr>
              <a:t>остале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посуде</a:t>
            </a:r>
            <a:r>
              <a:rPr lang="en-US" sz="2400" dirty="0" smtClean="0">
                <a:latin typeface="Corbel" pitchFamily="34" charset="0"/>
              </a:rPr>
              <a:t> и </a:t>
            </a:r>
            <a:r>
              <a:rPr lang="en-US" sz="2400" dirty="0" err="1" smtClean="0">
                <a:latin typeface="Corbel" pitchFamily="34" charset="0"/>
              </a:rPr>
              <a:t>важне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ствари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за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службу</a:t>
            </a:r>
            <a:r>
              <a:rPr lang="en-US" sz="2400" dirty="0" smtClean="0">
                <a:latin typeface="Corbel" pitchFamily="34" charset="0"/>
              </a:rPr>
              <a:t> у </a:t>
            </a:r>
            <a:r>
              <a:rPr lang="en-US" sz="2400" dirty="0" err="1" smtClean="0">
                <a:latin typeface="Corbel" pitchFamily="34" charset="0"/>
              </a:rPr>
              <a:t>храму</a:t>
            </a:r>
            <a:r>
              <a:rPr lang="en-US" sz="2400" dirty="0" smtClean="0">
                <a:latin typeface="Corbel" pitchFamily="34" charset="0"/>
              </a:rPr>
              <a:t> (</a:t>
            </a:r>
            <a:r>
              <a:rPr lang="en-US" sz="2400" dirty="0" err="1" smtClean="0">
                <a:latin typeface="Corbel" pitchFamily="34" charset="0"/>
              </a:rPr>
              <a:t>умиваонице</a:t>
            </a:r>
            <a:r>
              <a:rPr lang="en-US" sz="2400" dirty="0" smtClean="0">
                <a:latin typeface="Corbel" pitchFamily="34" charset="0"/>
              </a:rPr>
              <a:t>)</a:t>
            </a:r>
          </a:p>
          <a:p>
            <a:endParaRPr lang="en-US" sz="1800" dirty="0" smtClean="0">
              <a:latin typeface="Corbel" pitchFamily="34" charset="0"/>
            </a:endParaRPr>
          </a:p>
          <a:p>
            <a:pPr algn="ctr">
              <a:buNone/>
            </a:pPr>
            <a:endParaRPr lang="en-US" sz="1800" dirty="0"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251</TotalTime>
  <Words>2582</Words>
  <Application>Microsoft Office PowerPoint</Application>
  <PresentationFormat>On-screen Show (4:3)</PresentationFormat>
  <Paragraphs>222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Solstice</vt:lpstr>
      <vt:lpstr>Прва књига о царевима</vt:lpstr>
      <vt:lpstr>  Глава 1 </vt:lpstr>
      <vt:lpstr>  Глава 2 </vt:lpstr>
      <vt:lpstr>  Глава 3 </vt:lpstr>
      <vt:lpstr>  Глава 4 </vt:lpstr>
      <vt:lpstr>  Глава 5 </vt:lpstr>
      <vt:lpstr>  Глава 6 </vt:lpstr>
      <vt:lpstr>Соломонов храм</vt:lpstr>
      <vt:lpstr>  Глава 7 </vt:lpstr>
      <vt:lpstr>  Глава 8 </vt:lpstr>
      <vt:lpstr>  Глава 9 </vt:lpstr>
      <vt:lpstr>  Глава 10 </vt:lpstr>
      <vt:lpstr>  Глава 11 </vt:lpstr>
      <vt:lpstr>  Глава 11 </vt:lpstr>
      <vt:lpstr>  Глава 12 </vt:lpstr>
      <vt:lpstr>  Глава 13 </vt:lpstr>
      <vt:lpstr>Gerbrand van den Eeckhout,  The Sacrifice at Bethel,1656, Hermitage</vt:lpstr>
      <vt:lpstr>  Глава 14 </vt:lpstr>
      <vt:lpstr>  Глава 15 </vt:lpstr>
      <vt:lpstr>  Глава 16 </vt:lpstr>
      <vt:lpstr>  Глава 17 </vt:lpstr>
      <vt:lpstr>  Глава 18 </vt:lpstr>
      <vt:lpstr>  Глава 19 </vt:lpstr>
      <vt:lpstr>Икона: Пророк Илија на Хориву</vt:lpstr>
      <vt:lpstr>  Глава 20 </vt:lpstr>
      <vt:lpstr>  Глава 21 </vt:lpstr>
      <vt:lpstr>  Глава 22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Прва књига о царевима</dc:title>
  <dc:creator>Korisnik</dc:creator>
  <cp:lastModifiedBy>Zeljko</cp:lastModifiedBy>
  <cp:revision>28</cp:revision>
  <dcterms:created xsi:type="dcterms:W3CDTF">2014-01-10T14:53:34Z</dcterms:created>
  <dcterms:modified xsi:type="dcterms:W3CDTF">2015-12-07T15:57:38Z</dcterms:modified>
</cp:coreProperties>
</file>