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59" r:id="rId4"/>
    <p:sldId id="260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2" r:id="rId16"/>
    <p:sldId id="273" r:id="rId17"/>
    <p:sldId id="274" r:id="rId18"/>
    <p:sldId id="275" r:id="rId19"/>
    <p:sldId id="276" r:id="rId20"/>
    <p:sldId id="277" r:id="rId21"/>
    <p:sldId id="278" r:id="rId22"/>
    <p:sldId id="279" r:id="rId23"/>
    <p:sldId id="280" r:id="rId24"/>
    <p:sldId id="281" r:id="rId25"/>
    <p:sldId id="282" r:id="rId26"/>
    <p:sldId id="283" r:id="rId27"/>
    <p:sldId id="284" r:id="rId2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-165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1432560" y="359898"/>
            <a:ext cx="740664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1432560" y="1850064"/>
            <a:ext cx="740664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0C7B26-6F36-47B1-85E7-4EC1D96B7830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D8D2EA-63B0-49FB-A94E-42123B0E97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Oval 7"/>
          <p:cNvSpPr/>
          <p:nvPr/>
        </p:nvSpPr>
        <p:spPr>
          <a:xfrm>
            <a:off x="921433" y="1413802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1157176" y="1345016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0C7B26-6F36-47B1-85E7-4EC1D96B7830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D8D2EA-63B0-49FB-A94E-42123B0E97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58000" y="274639"/>
            <a:ext cx="18288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43000" y="274640"/>
            <a:ext cx="55626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0C7B26-6F36-47B1-85E7-4EC1D96B7830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D8D2EA-63B0-49FB-A94E-42123B0E97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0C7B26-6F36-47B1-85E7-4EC1D96B7830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D8D2EA-63B0-49FB-A94E-42123B0E97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2282890" y="-54"/>
            <a:ext cx="68580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78392" y="2600325"/>
            <a:ext cx="6400800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78392" y="1066800"/>
            <a:ext cx="6400800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0C7B26-6F36-47B1-85E7-4EC1D96B7830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D8D2EA-63B0-49FB-A94E-42123B0E97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2286000" y="0"/>
            <a:ext cx="76200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2172321" y="2814656"/>
            <a:ext cx="210312" cy="210312"/>
          </a:xfrm>
          <a:prstGeom prst="ellipse">
            <a:avLst/>
          </a:prstGeom>
          <a:gradFill rotWithShape="1">
            <a:gsLst>
              <a:gs pos="0">
                <a:schemeClr val="accent1">
                  <a:tint val="20000"/>
                  <a:satMod val="450000"/>
                  <a:alpha val="95000"/>
                </a:schemeClr>
              </a:gs>
              <a:gs pos="50000">
                <a:schemeClr val="accent1">
                  <a:tint val="38000"/>
                  <a:satMod val="250000"/>
                  <a:alpha val="90000"/>
                </a:schemeClr>
              </a:gs>
              <a:gs pos="95000">
                <a:schemeClr val="accent1">
                  <a:tint val="75000"/>
                  <a:satMod val="255000"/>
                  <a:alpha val="88000"/>
                </a:schemeClr>
              </a:gs>
              <a:gs pos="100000">
                <a:schemeClr val="accent1">
                  <a:tint val="100000"/>
                  <a:shade val="90000"/>
                  <a:satMod val="255000"/>
                  <a:alpha val="85000"/>
                </a:schemeClr>
              </a:gs>
            </a:gsLst>
            <a:path path="circle">
              <a:fillToRect l="25000" t="12500" r="75000" b="87500"/>
            </a:path>
          </a:gradFill>
          <a:ln w="2000" cap="rnd" cmpd="sng" algn="ctr">
            <a:solidFill>
              <a:schemeClr val="accent1">
                <a:shade val="90000"/>
                <a:satMod val="110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Oval 8"/>
          <p:cNvSpPr/>
          <p:nvPr/>
        </p:nvSpPr>
        <p:spPr>
          <a:xfrm>
            <a:off x="2408064" y="2745870"/>
            <a:ext cx="64008" cy="64008"/>
          </a:xfrm>
          <a:prstGeom prst="ellipse">
            <a:avLst/>
          </a:prstGeom>
          <a:noFill/>
          <a:ln w="12700" cap="rnd" cmpd="sng" algn="ctr">
            <a:solidFill>
              <a:schemeClr val="accent1">
                <a:shade val="75000"/>
                <a:alpha val="60000"/>
              </a:schemeClr>
            </a:solidFill>
            <a:prstDash val="solid"/>
          </a:ln>
          <a:effectLst/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3560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76088" y="1524000"/>
            <a:ext cx="36576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0C7B26-6F36-47B1-85E7-4EC1D96B7830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D8D2EA-63B0-49FB-A94E-42123B0E97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160336"/>
            <a:ext cx="82296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63440" y="328278"/>
            <a:ext cx="402336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440" y="969336"/>
            <a:ext cx="402336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0C7B26-6F36-47B1-85E7-4EC1D96B7830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D8D2EA-63B0-49FB-A94E-42123B0E97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35608" y="274320"/>
            <a:ext cx="7498080" cy="1143000"/>
          </a:xfrm>
        </p:spPr>
        <p:txBody>
          <a:bodyPr anchor="ctr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0C7B26-6F36-47B1-85E7-4EC1D96B7830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D8D2EA-63B0-49FB-A94E-42123B0E97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014984" y="0"/>
            <a:ext cx="8129016" cy="6858000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0C7B26-6F36-47B1-85E7-4EC1D96B7830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D8D2EA-63B0-49FB-A94E-42123B0E97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6" name="Rectangle 5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6778"/>
            <a:ext cx="38100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57200" y="1406964"/>
            <a:ext cx="38100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457200" y="2133600"/>
            <a:ext cx="81534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0C7B26-6F36-47B1-85E7-4EC1D96B7830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D8D2EA-63B0-49FB-A94E-42123B0E971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886896" y="1066800"/>
            <a:ext cx="27432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80C7B26-6F36-47B1-85E7-4EC1D96B7830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CD8D2EA-63B0-49FB-A94E-42123B0E97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62000" y="1066800"/>
            <a:ext cx="4572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>
            <a:extLst/>
          </a:lstStyle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143003"/>
            <a:ext cx="44196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indent="0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396725" y="954341"/>
            <a:ext cx="6858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5003667" y="936786"/>
            <a:ext cx="649224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800600"/>
            <a:ext cx="44196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rgbClr val="777777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e 6"/>
          <p:cNvSpPr/>
          <p:nvPr/>
        </p:nvSpPr>
        <p:spPr>
          <a:xfrm>
            <a:off x="-815927" y="-815922"/>
            <a:ext cx="1638887" cy="1638887"/>
          </a:xfrm>
          <a:prstGeom prst="pie">
            <a:avLst>
              <a:gd name="adj1" fmla="val 0"/>
              <a:gd name="adj2" fmla="val 5402120"/>
            </a:avLst>
          </a:prstGeom>
          <a:solidFill>
            <a:schemeClr val="bg2">
              <a:tint val="18000"/>
              <a:satMod val="220000"/>
              <a:alpha val="33000"/>
            </a:schemeClr>
          </a:solidFill>
          <a:ln w="3175" cap="rnd" cmpd="sng" algn="ctr">
            <a:solidFill>
              <a:schemeClr val="bg2">
                <a:shade val="70000"/>
                <a:satMod val="200000"/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Oval 7"/>
          <p:cNvSpPr/>
          <p:nvPr/>
        </p:nvSpPr>
        <p:spPr>
          <a:xfrm>
            <a:off x="168816" y="21102"/>
            <a:ext cx="1702191" cy="1702191"/>
          </a:xfrm>
          <a:prstGeom prst="ellipse">
            <a:avLst/>
          </a:prstGeom>
          <a:noFill/>
          <a:ln w="27305" cap="rnd" cmpd="sng" algn="ctr">
            <a:solidFill>
              <a:schemeClr val="bg2">
                <a:tint val="45000"/>
                <a:satMod val="325000"/>
                <a:alpha val="100000"/>
              </a:schemeClr>
            </a:solidFill>
            <a:prstDash val="solid"/>
          </a:ln>
          <a:effectLst>
            <a:outerShdw blurRad="25400" dist="25400" dir="5400000" algn="tl" rotWithShape="0">
              <a:schemeClr val="bg2">
                <a:shade val="50000"/>
                <a:satMod val="150000"/>
                <a:alpha val="8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Donut 10"/>
          <p:cNvSpPr/>
          <p:nvPr/>
        </p:nvSpPr>
        <p:spPr>
          <a:xfrm rot="2315675">
            <a:off x="182881" y="1055077"/>
            <a:ext cx="1125717" cy="1102624"/>
          </a:xfrm>
          <a:prstGeom prst="donut">
            <a:avLst>
              <a:gd name="adj" fmla="val 11833"/>
            </a:avLst>
          </a:prstGeom>
          <a:gradFill rotWithShape="1">
            <a:gsLst>
              <a:gs pos="0">
                <a:schemeClr val="bg2">
                  <a:tint val="10000"/>
                  <a:shade val="99000"/>
                  <a:satMod val="355000"/>
                  <a:alpha val="70000"/>
                </a:schemeClr>
              </a:gs>
              <a:gs pos="70000">
                <a:schemeClr val="bg2">
                  <a:tint val="6000"/>
                  <a:shade val="100000"/>
                  <a:satMod val="400000"/>
                  <a:alpha val="55000"/>
                </a:schemeClr>
              </a:gs>
              <a:gs pos="100000">
                <a:schemeClr val="bg2">
                  <a:tint val="100000"/>
                  <a:shade val="75000"/>
                  <a:satMod val="370000"/>
                  <a:alpha val="60000"/>
                </a:schemeClr>
              </a:gs>
            </a:gsLst>
            <a:path path="circle">
              <a:fillToRect l="-407500" t="-50000" r="507500" b="150000"/>
            </a:path>
          </a:gradFill>
          <a:ln w="7350" cap="rnd" cmpd="sng" algn="ctr">
            <a:solidFill>
              <a:schemeClr val="bg2">
                <a:shade val="60000"/>
                <a:satMod val="220000"/>
                <a:alpha val="100000"/>
              </a:schemeClr>
            </a:solidFill>
            <a:prstDash val="solid"/>
          </a:ln>
          <a:effectLst>
            <a:outerShdw blurRad="12700" dist="15000" dir="4500000" algn="tl" rotWithShape="0">
              <a:schemeClr val="bg2">
                <a:shade val="10000"/>
                <a:satMod val="200000"/>
                <a:alpha val="3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>
          <a:xfrm>
            <a:off x="1012873" y="-54"/>
            <a:ext cx="8131127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435608" y="274638"/>
            <a:ext cx="7498080" cy="1143000"/>
          </a:xfrm>
          <a:prstGeom prst="rect">
            <a:avLst/>
          </a:prstGeom>
        </p:spPr>
        <p:txBody>
          <a:bodyPr anchor="ctr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435608" y="1447800"/>
            <a:ext cx="7498080" cy="4800600"/>
          </a:xfrm>
          <a:prstGeom prst="rect">
            <a:avLst/>
          </a:prstGeom>
        </p:spPr>
        <p:txBody>
          <a:bodyPr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3581400" y="6305550"/>
            <a:ext cx="21336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</a:defRPr>
            </a:lvl1pPr>
            <a:extLst/>
          </a:lstStyle>
          <a:p>
            <a:fld id="{D80C7B26-6F36-47B1-85E7-4EC1D96B7830}" type="datetimeFigureOut">
              <a:rPr lang="en-US" smtClean="0"/>
              <a:pPr/>
              <a:t>12/7/2015</a:t>
            </a:fld>
            <a:endParaRPr lang="en-US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5715000" y="6305550"/>
            <a:ext cx="28956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endParaRPr lang="en-US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8613648" y="6305550"/>
            <a:ext cx="4572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bg2">
                    <a:shade val="50000"/>
                    <a:satMod val="200000"/>
                  </a:schemeClr>
                </a:solidFill>
                <a:effectLst/>
              </a:defRPr>
            </a:lvl1pPr>
            <a:extLst/>
          </a:lstStyle>
          <a:p>
            <a:fld id="{5CD8D2EA-63B0-49FB-A94E-42123B0E9716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5" name="Rectangle 14"/>
          <p:cNvSpPr/>
          <p:nvPr/>
        </p:nvSpPr>
        <p:spPr bwMode="invGray">
          <a:xfrm>
            <a:off x="1014984" y="-54"/>
            <a:ext cx="73152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>
            <a:outerShdw blurRad="38550" dist="38000" dir="10800000" algn="tl" rotWithShape="0">
              <a:schemeClr val="bg2">
                <a:shade val="20000"/>
                <a:satMod val="110000"/>
                <a:alpha val="25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300" kern="1200">
          <a:solidFill>
            <a:schemeClr val="tx2">
              <a:satMod val="130000"/>
            </a:schemeClr>
          </a:solidFill>
          <a:effectLst>
            <a:outerShdw blurRad="50000" dist="30000" dir="5400000" algn="tl" rotWithShape="0">
              <a:srgbClr val="000000">
                <a:alpha val="30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47800" y="1295400"/>
            <a:ext cx="7406640" cy="1472184"/>
          </a:xfrm>
        </p:spPr>
        <p:txBody>
          <a:bodyPr>
            <a:normAutofit/>
          </a:bodyPr>
          <a:lstStyle/>
          <a:p>
            <a:pPr algn="ctr"/>
            <a:r>
              <a:rPr lang="sr-Cyrl-RS" sz="4400" dirty="0" smtClean="0">
                <a:latin typeface="Times New Roman" pitchFamily="18" charset="0"/>
                <a:cs typeface="Times New Roman" pitchFamily="18" charset="0"/>
              </a:rPr>
              <a:t>Друга књига Самуилова</a:t>
            </a:r>
            <a:endParaRPr lang="en-US" sz="4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114800"/>
            <a:ext cx="7406640" cy="1752600"/>
          </a:xfrm>
        </p:spPr>
        <p:txBody>
          <a:bodyPr>
            <a:normAutofit/>
          </a:bodyPr>
          <a:lstStyle/>
          <a:p>
            <a:pPr algn="ctr"/>
            <a: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Старозаветна </a:t>
            </a:r>
            <a:r>
              <a:rPr lang="sr-Cyrl-BA" sz="280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историја</a:t>
            </a:r>
            <a:r>
              <a:rPr lang="de-D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de-DE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- вежбе -</a:t>
            </a:r>
            <a:b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sr-Cyrl-RS" sz="2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sr-Cyrl-RS" sz="18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асистент Ненад Божовић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8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066800"/>
            <a:ext cx="7620000" cy="5791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400" b="1" dirty="0" err="1" smtClean="0">
                <a:latin typeface="Corbel" pitchFamily="34" charset="0"/>
              </a:rPr>
              <a:t>О</a:t>
            </a:r>
            <a:r>
              <a:rPr lang="en-US" sz="2400" b="1" dirty="0" err="1" smtClean="0">
                <a:latin typeface="Corbel" pitchFamily="34" charset="0"/>
              </a:rPr>
              <a:t>свајање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околних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народа</a:t>
            </a:r>
            <a:endParaRPr lang="sr-Cyrl-RS" sz="24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Давид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побеђује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Моавце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Амонце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Адад-Езера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цара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Совског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Сиријце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испод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Дамаска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Едомце</a:t>
            </a:r>
            <a:r>
              <a:rPr lang="en-US" sz="2400" dirty="0" smtClean="0">
                <a:latin typeface="Corbel" pitchFamily="34" charset="0"/>
              </a:rPr>
              <a:t>; </a:t>
            </a:r>
            <a:r>
              <a:rPr lang="en-US" sz="2400" dirty="0" err="1" smtClean="0">
                <a:latin typeface="Corbel" pitchFamily="34" charset="0"/>
              </a:rPr>
              <a:t>начини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их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слугама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узимаше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порез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остали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мањи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народи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исказују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Давиду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покорност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плен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освајања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данака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Давид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посвећује</a:t>
            </a:r>
            <a:r>
              <a:rPr lang="en-US" sz="2400" dirty="0" smtClean="0">
                <a:latin typeface="Corbel" pitchFamily="34" charset="0"/>
              </a:rPr>
              <a:t> у </a:t>
            </a:r>
            <a:r>
              <a:rPr lang="en-US" sz="2400" dirty="0" err="1" smtClean="0">
                <a:latin typeface="Corbel" pitchFamily="34" charset="0"/>
              </a:rPr>
              <a:t>ризницу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Господњу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расподела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власти</a:t>
            </a:r>
            <a:r>
              <a:rPr lang="en-US" sz="2400" dirty="0" smtClean="0">
                <a:latin typeface="Corbel" pitchFamily="34" charset="0"/>
              </a:rPr>
              <a:t>: </a:t>
            </a:r>
            <a:r>
              <a:rPr lang="en-US" sz="2400" dirty="0" err="1" smtClean="0">
                <a:latin typeface="Corbel" pitchFamily="34" charset="0"/>
              </a:rPr>
              <a:t>синови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Давидови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кнезови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народом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областима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Јоав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заповедник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војске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b="1" dirty="0" err="1" smtClean="0">
                <a:latin typeface="Corbel" pitchFamily="34" charset="0"/>
              </a:rPr>
              <a:t>Садок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син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Ихитовов</a:t>
            </a:r>
            <a:r>
              <a:rPr lang="en-US" sz="2400" b="1" dirty="0" smtClean="0">
                <a:latin typeface="Corbel" pitchFamily="34" charset="0"/>
              </a:rPr>
              <a:t> и </a:t>
            </a:r>
            <a:r>
              <a:rPr lang="en-US" sz="2400" b="1" dirty="0" err="1" smtClean="0">
                <a:latin typeface="Corbel" pitchFamily="34" charset="0"/>
              </a:rPr>
              <a:t>Ахимелех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син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Авијатаров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свештеници</a:t>
            </a:r>
            <a:endParaRPr lang="en-US" sz="24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9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066800"/>
            <a:ext cx="7620000" cy="5791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400" b="1" dirty="0" err="1" smtClean="0">
                <a:latin typeface="Corbel" pitchFamily="34" charset="0"/>
              </a:rPr>
              <a:t>Мефивостеј</a:t>
            </a:r>
            <a:r>
              <a:rPr lang="en-US" sz="2400" b="1" dirty="0" smtClean="0">
                <a:latin typeface="Corbel" pitchFamily="34" charset="0"/>
              </a:rPr>
              <a:t> и </a:t>
            </a:r>
            <a:r>
              <a:rPr lang="en-US" sz="2400" b="1" dirty="0" err="1" smtClean="0">
                <a:latin typeface="Corbel" pitchFamily="34" charset="0"/>
              </a:rPr>
              <a:t>Сива</a:t>
            </a:r>
            <a:endParaRPr lang="sr-Cyrl-RS" sz="24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Давид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позива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слугу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из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дома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Саулова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имену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Сива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који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говори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дома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Сауловог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остао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још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Мефивостеј</a:t>
            </a:r>
            <a:r>
              <a:rPr lang="en-US" sz="2400" dirty="0" smtClean="0">
                <a:latin typeface="Corbel" pitchFamily="34" charset="0"/>
              </a:rPr>
              <a:t> (</a:t>
            </a:r>
            <a:r>
              <a:rPr lang="en-US" sz="2400" dirty="0" err="1" smtClean="0">
                <a:latin typeface="Corbel" pitchFamily="34" charset="0"/>
              </a:rPr>
              <a:t>Саулов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унук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хром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због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несреће</a:t>
            </a:r>
            <a:r>
              <a:rPr lang="en-US" sz="2400" dirty="0" smtClean="0">
                <a:latin typeface="Corbel" pitchFamily="34" charset="0"/>
              </a:rPr>
              <a:t>)</a:t>
            </a:r>
          </a:p>
          <a:p>
            <a:r>
              <a:rPr lang="en-US" sz="2400" dirty="0" err="1" smtClean="0">
                <a:latin typeface="Corbel" pitchFamily="34" charset="0"/>
              </a:rPr>
              <a:t>Давид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позива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Мефивостеја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даје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њиве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Саулове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због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сећања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дела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његовог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оца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Јонатана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обећава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ће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јести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увек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њим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трпезом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Давид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задужује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Сиву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заједно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целим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својим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домом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обрађује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њиве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тога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живи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његова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породица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његов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господар</a:t>
            </a:r>
            <a:endParaRPr lang="en-US" sz="24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10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685800"/>
            <a:ext cx="7620000" cy="6172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000" b="1" dirty="0" err="1" smtClean="0">
                <a:latin typeface="Corbel" pitchFamily="34" charset="0"/>
              </a:rPr>
              <a:t>Победа</a:t>
            </a:r>
            <a:r>
              <a:rPr lang="en-US" sz="2000" b="1" dirty="0" smtClean="0">
                <a:latin typeface="Corbel" pitchFamily="34" charset="0"/>
              </a:rPr>
              <a:t> </a:t>
            </a:r>
            <a:r>
              <a:rPr lang="en-US" sz="2000" b="1" dirty="0" err="1" smtClean="0">
                <a:latin typeface="Corbel" pitchFamily="34" charset="0"/>
              </a:rPr>
              <a:t>над</a:t>
            </a:r>
            <a:r>
              <a:rPr lang="en-US" sz="2000" b="1" dirty="0" smtClean="0">
                <a:latin typeface="Corbel" pitchFamily="34" charset="0"/>
              </a:rPr>
              <a:t> </a:t>
            </a:r>
            <a:r>
              <a:rPr lang="en-US" sz="2000" b="1" dirty="0" err="1" smtClean="0">
                <a:latin typeface="Corbel" pitchFamily="34" charset="0"/>
              </a:rPr>
              <a:t>Амонцима</a:t>
            </a:r>
            <a:r>
              <a:rPr lang="en-US" sz="2000" b="1" dirty="0" smtClean="0">
                <a:latin typeface="Corbel" pitchFamily="34" charset="0"/>
              </a:rPr>
              <a:t> и </a:t>
            </a:r>
            <a:r>
              <a:rPr lang="en-US" sz="2000" b="1" dirty="0" err="1" smtClean="0">
                <a:latin typeface="Corbel" pitchFamily="34" charset="0"/>
              </a:rPr>
              <a:t>Сиријцима</a:t>
            </a:r>
            <a:endParaRPr lang="sr-Cyrl-RS" sz="20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након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смрти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цара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моавског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проглашена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жалост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земљи</a:t>
            </a:r>
            <a:r>
              <a:rPr lang="en-US" sz="2000" dirty="0" smtClean="0">
                <a:latin typeface="Corbel" pitchFamily="34" charset="0"/>
              </a:rPr>
              <a:t>; </a:t>
            </a:r>
            <a:r>
              <a:rPr lang="en-US" sz="2000" dirty="0" err="1" smtClean="0">
                <a:latin typeface="Corbel" pitchFamily="34" charset="0"/>
              </a:rPr>
              <a:t>Давид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шаље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делегацију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почаст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преминулом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цару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Моавци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сматрају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Давидове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посланике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шпијунима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брију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им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косе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браде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цепају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хаљине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пола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остану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наги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ругају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им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се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оправљају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их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назад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након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инцидента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Давид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омрази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Амонце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још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више</a:t>
            </a:r>
            <a:r>
              <a:rPr lang="en-US" sz="2000" dirty="0" smtClean="0">
                <a:latin typeface="Corbel" pitchFamily="34" charset="0"/>
              </a:rPr>
              <a:t>, а </a:t>
            </a:r>
            <a:r>
              <a:rPr lang="en-US" sz="2000" dirty="0" err="1" smtClean="0">
                <a:latin typeface="Corbel" pitchFamily="34" charset="0"/>
              </a:rPr>
              <a:t>они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спремише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за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рат</a:t>
            </a:r>
            <a:r>
              <a:rPr lang="en-US" sz="2000" dirty="0" smtClean="0">
                <a:latin typeface="Corbel" pitchFamily="34" charset="0"/>
              </a:rPr>
              <a:t> (</a:t>
            </a:r>
            <a:r>
              <a:rPr lang="en-US" sz="2000" dirty="0" err="1" smtClean="0">
                <a:latin typeface="Corbel" pitchFamily="34" charset="0"/>
              </a:rPr>
              <a:t>позивање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Сиријаца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других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најамника</a:t>
            </a:r>
            <a:r>
              <a:rPr lang="en-US" sz="2000" dirty="0" smtClean="0">
                <a:latin typeface="Corbel" pitchFamily="34" charset="0"/>
              </a:rPr>
              <a:t>)</a:t>
            </a:r>
          </a:p>
          <a:p>
            <a:r>
              <a:rPr lang="en-US" sz="2000" dirty="0" err="1" smtClean="0">
                <a:latin typeface="Corbel" pitchFamily="34" charset="0"/>
              </a:rPr>
              <a:t>Јоав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поведе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војску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израиљску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али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бива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окружен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непријатеља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дели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војску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два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дела</a:t>
            </a:r>
            <a:r>
              <a:rPr lang="en-US" sz="2000" dirty="0" smtClean="0">
                <a:latin typeface="Corbel" pitchFamily="34" charset="0"/>
              </a:rPr>
              <a:t>: </a:t>
            </a:r>
            <a:r>
              <a:rPr lang="en-US" sz="2000" dirty="0" err="1" smtClean="0">
                <a:latin typeface="Corbel" pitchFamily="34" charset="0"/>
              </a:rPr>
              <a:t>један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води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он</a:t>
            </a:r>
            <a:r>
              <a:rPr lang="en-US" sz="2000" dirty="0" smtClean="0">
                <a:latin typeface="Corbel" pitchFamily="34" charset="0"/>
              </a:rPr>
              <a:t>, а </a:t>
            </a:r>
            <a:r>
              <a:rPr lang="en-US" sz="2000" dirty="0" err="1" smtClean="0">
                <a:latin typeface="Corbel" pitchFamily="34" charset="0"/>
              </a:rPr>
              <a:t>други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Ависај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Јоав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побеђује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сиријске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најамнике</a:t>
            </a:r>
            <a:r>
              <a:rPr lang="en-US" sz="2000" dirty="0" smtClean="0">
                <a:latin typeface="Corbel" pitchFamily="34" charset="0"/>
              </a:rPr>
              <a:t>, а </a:t>
            </a:r>
            <a:r>
              <a:rPr lang="en-US" sz="2000" dirty="0" err="1" smtClean="0">
                <a:latin typeface="Corbel" pitchFamily="34" charset="0"/>
              </a:rPr>
              <a:t>Амонци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повлаче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град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након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повратка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Јоавовог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Јерусалим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Сиријци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поново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окупљају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много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већем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броју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завојште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Елам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Давид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гневи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скупља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велику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војску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војује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b="1" dirty="0" err="1" smtClean="0">
                <a:latin typeface="Corbel" pitchFamily="34" charset="0"/>
              </a:rPr>
              <a:t>другу</a:t>
            </a:r>
            <a:r>
              <a:rPr lang="en-US" sz="2000" b="1" dirty="0" smtClean="0">
                <a:latin typeface="Corbel" pitchFamily="34" charset="0"/>
              </a:rPr>
              <a:t> </a:t>
            </a:r>
            <a:r>
              <a:rPr lang="en-US" sz="2000" b="1" dirty="0" err="1" smtClean="0">
                <a:latin typeface="Corbel" pitchFamily="34" charset="0"/>
              </a:rPr>
              <a:t>велику</a:t>
            </a:r>
            <a:r>
              <a:rPr lang="en-US" sz="2000" b="1" dirty="0" smtClean="0">
                <a:latin typeface="Corbel" pitchFamily="34" charset="0"/>
              </a:rPr>
              <a:t> </a:t>
            </a:r>
            <a:r>
              <a:rPr lang="en-US" sz="2000" b="1" dirty="0" err="1" smtClean="0">
                <a:latin typeface="Corbel" pitchFamily="34" charset="0"/>
              </a:rPr>
              <a:t>победу</a:t>
            </a:r>
            <a:r>
              <a:rPr lang="en-US" sz="2000" b="1" dirty="0" smtClean="0">
                <a:latin typeface="Corbel" pitchFamily="34" charset="0"/>
              </a:rPr>
              <a:t> </a:t>
            </a:r>
            <a:r>
              <a:rPr lang="en-US" sz="2000" b="1" dirty="0" err="1" smtClean="0">
                <a:latin typeface="Corbel" pitchFamily="34" charset="0"/>
              </a:rPr>
              <a:t>над</a:t>
            </a:r>
            <a:r>
              <a:rPr lang="en-US" sz="2000" b="1" dirty="0" smtClean="0">
                <a:latin typeface="Corbel" pitchFamily="34" charset="0"/>
              </a:rPr>
              <a:t> </a:t>
            </a:r>
            <a:r>
              <a:rPr lang="en-US" sz="2000" b="1" dirty="0" err="1" smtClean="0">
                <a:latin typeface="Corbel" pitchFamily="34" charset="0"/>
              </a:rPr>
              <a:t>Сиријцима</a:t>
            </a:r>
            <a:r>
              <a:rPr lang="en-US" sz="2000" b="1" dirty="0" smtClean="0">
                <a:latin typeface="Corbel" pitchFamily="34" charset="0"/>
              </a:rPr>
              <a:t> </a:t>
            </a:r>
            <a:r>
              <a:rPr lang="en-US" sz="2000" dirty="0" smtClean="0">
                <a:latin typeface="Corbel" pitchFamily="34" charset="0"/>
              </a:rPr>
              <a:t>(</a:t>
            </a:r>
            <a:r>
              <a:rPr lang="en-US" sz="2000" dirty="0" err="1" smtClean="0">
                <a:latin typeface="Corbel" pitchFamily="34" charset="0"/>
              </a:rPr>
              <a:t>покољ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над</a:t>
            </a:r>
            <a:r>
              <a:rPr lang="en-US" sz="2000" dirty="0" smtClean="0">
                <a:latin typeface="Corbel" pitchFamily="34" charset="0"/>
              </a:rPr>
              <a:t> 740000 </a:t>
            </a:r>
            <a:r>
              <a:rPr lang="en-US" sz="2000" dirty="0" err="1" smtClean="0">
                <a:latin typeface="Corbel" pitchFamily="34" charset="0"/>
              </a:rPr>
              <a:t>сиријских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војника</a:t>
            </a:r>
            <a:r>
              <a:rPr lang="en-US" sz="2000" dirty="0" smtClean="0">
                <a:latin typeface="Corbel" pitchFamily="34" charset="0"/>
              </a:rPr>
              <a:t>)</a:t>
            </a:r>
            <a:endParaRPr lang="en-US" sz="20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11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81000"/>
            <a:ext cx="7620000" cy="6477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000" b="1" dirty="0" err="1" smtClean="0">
                <a:latin typeface="Corbel" pitchFamily="34" charset="0"/>
              </a:rPr>
              <a:t>Давидов</a:t>
            </a:r>
            <a:r>
              <a:rPr lang="en-US" sz="2000" b="1" dirty="0" smtClean="0">
                <a:latin typeface="Corbel" pitchFamily="34" charset="0"/>
              </a:rPr>
              <a:t> </a:t>
            </a:r>
            <a:r>
              <a:rPr lang="en-US" sz="2000" b="1" dirty="0" err="1" smtClean="0">
                <a:latin typeface="Corbel" pitchFamily="34" charset="0"/>
              </a:rPr>
              <a:t>грех</a:t>
            </a:r>
            <a:endParaRPr lang="sr-Cyrl-RS" sz="20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већина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царскога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дома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одлази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војне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походе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граничне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земље</a:t>
            </a:r>
            <a:r>
              <a:rPr lang="en-US" sz="2000" dirty="0" smtClean="0">
                <a:latin typeface="Corbel" pitchFamily="34" charset="0"/>
              </a:rPr>
              <a:t>, а </a:t>
            </a:r>
            <a:r>
              <a:rPr lang="en-US" sz="2000" dirty="0" err="1" smtClean="0">
                <a:latin typeface="Corbel" pitchFamily="34" charset="0"/>
              </a:rPr>
              <a:t>Давид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остаје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Јерусалиму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i="1" dirty="0" smtClean="0">
                <a:latin typeface="Corbel" pitchFamily="34" charset="0"/>
              </a:rPr>
              <a:t>„</a:t>
            </a:r>
            <a:r>
              <a:rPr lang="en-US" sz="2000" i="1" dirty="0" err="1" smtClean="0">
                <a:latin typeface="Corbel" pitchFamily="34" charset="0"/>
              </a:rPr>
              <a:t>угледа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са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крова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жену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где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се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мије</a:t>
            </a:r>
            <a:r>
              <a:rPr lang="en-US" sz="2000" i="1" dirty="0" smtClean="0">
                <a:latin typeface="Corbel" pitchFamily="34" charset="0"/>
              </a:rPr>
              <a:t>“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посла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доведу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Давид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леже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Витсавејом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док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њен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муж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Урија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Хетејин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боју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жена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затрудне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Давид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покушава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„</a:t>
            </a:r>
            <a:r>
              <a:rPr lang="en-US" sz="2000" dirty="0" err="1" smtClean="0">
                <a:latin typeface="Corbel" pitchFamily="34" charset="0"/>
              </a:rPr>
              <a:t>намести</a:t>
            </a:r>
            <a:r>
              <a:rPr lang="en-US" sz="2000" dirty="0" smtClean="0">
                <a:latin typeface="Corbel" pitchFamily="34" charset="0"/>
              </a:rPr>
              <a:t>“ </a:t>
            </a:r>
            <a:r>
              <a:rPr lang="en-US" sz="2000" dirty="0" err="1" smtClean="0">
                <a:latin typeface="Corbel" pitchFamily="34" charset="0"/>
              </a:rPr>
              <a:t>Урију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дође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кући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буде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женом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како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би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прикрио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свој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грех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позива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Урију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из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војног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кампа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„</a:t>
            </a:r>
            <a:r>
              <a:rPr lang="en-US" sz="2000" dirty="0" err="1" smtClean="0">
                <a:latin typeface="Corbel" pitchFamily="34" charset="0"/>
              </a:rPr>
              <a:t>донесе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вести</a:t>
            </a:r>
            <a:r>
              <a:rPr lang="en-US" sz="2000" dirty="0" smtClean="0">
                <a:latin typeface="Corbel" pitchFamily="34" charset="0"/>
              </a:rPr>
              <a:t>“ и </a:t>
            </a:r>
            <a:r>
              <a:rPr lang="en-US" sz="2000" dirty="0" err="1" smtClean="0">
                <a:latin typeface="Corbel" pitchFamily="34" charset="0"/>
              </a:rPr>
              <a:t>износи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царско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јело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Урија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упркос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Давидовој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жељи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оде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кући</a:t>
            </a:r>
            <a:r>
              <a:rPr lang="en-US" sz="2000" dirty="0" smtClean="0">
                <a:latin typeface="Corbel" pitchFamily="34" charset="0"/>
              </a:rPr>
              <a:t> к </a:t>
            </a:r>
            <a:r>
              <a:rPr lang="en-US" sz="2000" dirty="0" err="1" smtClean="0">
                <a:latin typeface="Corbel" pitchFamily="34" charset="0"/>
              </a:rPr>
              <a:t>жени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одлази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кући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јер</a:t>
            </a:r>
            <a:r>
              <a:rPr lang="en-US" sz="2000" dirty="0" smtClean="0">
                <a:latin typeface="Corbel" pitchFamily="34" charset="0"/>
              </a:rPr>
              <a:t> „</a:t>
            </a:r>
            <a:r>
              <a:rPr lang="en-US" sz="2000" dirty="0" err="1" smtClean="0">
                <a:latin typeface="Corbel" pitchFamily="34" charset="0"/>
              </a:rPr>
              <a:t>ковчег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Израиљ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Јуда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стоје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шаторима</a:t>
            </a:r>
            <a:r>
              <a:rPr lang="en-US" sz="2000" dirty="0" smtClean="0">
                <a:latin typeface="Corbel" pitchFamily="34" charset="0"/>
              </a:rPr>
              <a:t>..., </a:t>
            </a:r>
            <a:r>
              <a:rPr lang="en-US" sz="2000" dirty="0" err="1" smtClean="0">
                <a:latin typeface="Corbel" pitchFamily="34" charset="0"/>
              </a:rPr>
              <a:t>па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како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бих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ушао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кућу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своју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једем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пијем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спавам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женом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својом</a:t>
            </a:r>
            <a:r>
              <a:rPr lang="en-US" sz="2000" dirty="0" smtClean="0">
                <a:latin typeface="Corbel" pitchFamily="34" charset="0"/>
              </a:rPr>
              <a:t> “</a:t>
            </a:r>
          </a:p>
          <a:p>
            <a:r>
              <a:rPr lang="en-US" sz="2000" dirty="0" err="1" smtClean="0">
                <a:latin typeface="Corbel" pitchFamily="34" charset="0"/>
              </a:rPr>
              <a:t>Давид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шаље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писмо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Јоаву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постави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Урију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место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где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најжешћа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битка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одмакне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како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би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он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погинуо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овај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тако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учини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после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Уријине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смрти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Давид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узе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Витсавеју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своју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палату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али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i="1" dirty="0" smtClean="0">
                <a:latin typeface="Corbel" pitchFamily="34" charset="0"/>
              </a:rPr>
              <a:t>„</a:t>
            </a:r>
            <a:r>
              <a:rPr lang="en-US" sz="2000" i="1" dirty="0" err="1" smtClean="0">
                <a:latin typeface="Corbel" pitchFamily="34" charset="0"/>
              </a:rPr>
              <a:t>не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беше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по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вољи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Господу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што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учини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Давид</a:t>
            </a:r>
            <a:r>
              <a:rPr lang="en-US" sz="2000" i="1" dirty="0" smtClean="0">
                <a:latin typeface="Corbel" pitchFamily="34" charset="0"/>
              </a:rPr>
              <a:t>“</a:t>
            </a:r>
            <a:endParaRPr lang="en-US" sz="2000" dirty="0" smtClean="0">
              <a:latin typeface="Corbel" pitchFamily="34" charset="0"/>
            </a:endParaRPr>
          </a:p>
          <a:p>
            <a:endParaRPr lang="en-US" sz="16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12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066800"/>
            <a:ext cx="7620000" cy="5791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200" b="1" dirty="0" err="1" smtClean="0">
                <a:latin typeface="Corbel" pitchFamily="34" charset="0"/>
              </a:rPr>
              <a:t>Натан</a:t>
            </a:r>
            <a:r>
              <a:rPr lang="en-US" sz="2200" b="1" dirty="0" smtClean="0">
                <a:latin typeface="Corbel" pitchFamily="34" charset="0"/>
              </a:rPr>
              <a:t> и </a:t>
            </a:r>
            <a:r>
              <a:rPr lang="en-US" sz="2200" b="1" dirty="0" err="1" smtClean="0">
                <a:latin typeface="Corbel" pitchFamily="34" charset="0"/>
              </a:rPr>
              <a:t>Давидово</a:t>
            </a:r>
            <a:r>
              <a:rPr lang="en-US" sz="2200" b="1" dirty="0" smtClean="0">
                <a:latin typeface="Corbel" pitchFamily="34" charset="0"/>
              </a:rPr>
              <a:t> </a:t>
            </a:r>
            <a:r>
              <a:rPr lang="en-US" sz="2200" b="1" dirty="0" err="1" smtClean="0">
                <a:latin typeface="Corbel" pitchFamily="34" charset="0"/>
              </a:rPr>
              <a:t>кајање</a:t>
            </a:r>
            <a:endParaRPr lang="sr-Cyrl-RS" sz="22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пророк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Натан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долази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Давиду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причом</a:t>
            </a:r>
            <a:r>
              <a:rPr lang="en-US" sz="2200" dirty="0" smtClean="0">
                <a:latin typeface="Corbel" pitchFamily="34" charset="0"/>
              </a:rPr>
              <a:t> о </a:t>
            </a:r>
            <a:r>
              <a:rPr lang="en-US" sz="2200" dirty="0" err="1" smtClean="0">
                <a:latin typeface="Corbel" pitchFamily="34" charset="0"/>
              </a:rPr>
              <a:t>богатом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сиромаху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кроз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коју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Давид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препознаје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учињени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грех</a:t>
            </a: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Натан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изобличује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Давида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заубиство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Урије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пророкује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ће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га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задесити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велика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срамота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али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неће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умрети</a:t>
            </a:r>
            <a:r>
              <a:rPr lang="en-US" sz="2200" dirty="0" smtClean="0">
                <a:latin typeface="Corbel" pitchFamily="34" charset="0"/>
              </a:rPr>
              <a:t>: </a:t>
            </a:r>
            <a:r>
              <a:rPr lang="en-US" sz="2200" dirty="0" err="1" smtClean="0">
                <a:latin typeface="Corbel" pitchFamily="34" charset="0"/>
              </a:rPr>
              <a:t>ст</a:t>
            </a:r>
            <a:r>
              <a:rPr lang="en-US" sz="2200" dirty="0" smtClean="0">
                <a:latin typeface="Corbel" pitchFamily="34" charset="0"/>
              </a:rPr>
              <a:t>. 11. „</a:t>
            </a:r>
            <a:r>
              <a:rPr lang="en-US" sz="2200" dirty="0" err="1" smtClean="0">
                <a:latin typeface="Corbel" pitchFamily="34" charset="0"/>
              </a:rPr>
              <a:t>Овако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вели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Господ</a:t>
            </a:r>
            <a:r>
              <a:rPr lang="en-US" sz="2200" dirty="0" smtClean="0">
                <a:latin typeface="Corbel" pitchFamily="34" charset="0"/>
              </a:rPr>
              <a:t>: </a:t>
            </a:r>
            <a:r>
              <a:rPr lang="en-US" sz="2200" dirty="0" err="1" smtClean="0">
                <a:latin typeface="Corbel" pitchFamily="34" charset="0"/>
              </a:rPr>
              <a:t>ево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ја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ћу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подигнути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те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зло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из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дома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твојега</a:t>
            </a:r>
            <a:r>
              <a:rPr lang="en-US" sz="2200" dirty="0" smtClean="0">
                <a:latin typeface="Corbel" pitchFamily="34" charset="0"/>
              </a:rPr>
              <a:t>, и </a:t>
            </a:r>
            <a:r>
              <a:rPr lang="en-US" sz="2200" dirty="0" err="1" smtClean="0">
                <a:latin typeface="Corbel" pitchFamily="34" charset="0"/>
              </a:rPr>
              <a:t>узећу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жене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твоје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твоје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очи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даћу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их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ближњему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твојему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те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ће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спавати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женама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твојим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видику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свакому</a:t>
            </a:r>
            <a:r>
              <a:rPr lang="en-US" sz="2200" dirty="0" smtClean="0">
                <a:latin typeface="Corbel" pitchFamily="34" charset="0"/>
              </a:rPr>
              <a:t>“</a:t>
            </a:r>
          </a:p>
          <a:p>
            <a:r>
              <a:rPr lang="en-US" sz="2200" dirty="0" err="1" smtClean="0">
                <a:latin typeface="Corbel" pitchFamily="34" charset="0"/>
              </a:rPr>
              <a:t>дете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Давидово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Витсавејом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умире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Давид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престаје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постом</a:t>
            </a: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Витсавеја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рађа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Соломона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који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i="1" dirty="0" smtClean="0">
                <a:latin typeface="Corbel" pitchFamily="34" charset="0"/>
              </a:rPr>
              <a:t>„</a:t>
            </a:r>
            <a:r>
              <a:rPr lang="en-US" sz="2200" i="1" dirty="0" err="1" smtClean="0">
                <a:latin typeface="Corbel" pitchFamily="34" charset="0"/>
              </a:rPr>
              <a:t>беше</a:t>
            </a:r>
            <a:r>
              <a:rPr lang="en-US" sz="2200" i="1" dirty="0" smtClean="0">
                <a:latin typeface="Corbel" pitchFamily="34" charset="0"/>
              </a:rPr>
              <a:t> </a:t>
            </a:r>
            <a:r>
              <a:rPr lang="en-US" sz="2200" i="1" dirty="0" err="1" smtClean="0">
                <a:latin typeface="Corbel" pitchFamily="34" charset="0"/>
              </a:rPr>
              <a:t>мио</a:t>
            </a:r>
            <a:r>
              <a:rPr lang="en-US" sz="2200" i="1" dirty="0" smtClean="0">
                <a:latin typeface="Corbel" pitchFamily="34" charset="0"/>
              </a:rPr>
              <a:t> </a:t>
            </a:r>
            <a:r>
              <a:rPr lang="en-US" sz="2200" i="1" dirty="0" err="1" smtClean="0">
                <a:latin typeface="Corbel" pitchFamily="34" charset="0"/>
              </a:rPr>
              <a:t>Господу</a:t>
            </a:r>
            <a:r>
              <a:rPr lang="en-US" sz="2200" i="1" dirty="0" smtClean="0">
                <a:latin typeface="Corbel" pitchFamily="34" charset="0"/>
              </a:rPr>
              <a:t>“</a:t>
            </a: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велики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пораз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Амонаца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мучење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после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освајања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града</a:t>
            </a:r>
            <a:r>
              <a:rPr lang="en-US" sz="2200" dirty="0" smtClean="0">
                <a:latin typeface="Corbel" pitchFamily="34" charset="0"/>
              </a:rPr>
              <a:t> </a:t>
            </a:r>
            <a:endParaRPr lang="en-US" sz="22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13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609600"/>
            <a:ext cx="7620000" cy="62484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1800" b="1" dirty="0" err="1" smtClean="0">
                <a:latin typeface="Corbel" pitchFamily="34" charset="0"/>
              </a:rPr>
              <a:t>Амнон</a:t>
            </a:r>
            <a:r>
              <a:rPr lang="en-US" sz="1800" b="1" dirty="0" smtClean="0">
                <a:latin typeface="Corbel" pitchFamily="34" charset="0"/>
              </a:rPr>
              <a:t> и </a:t>
            </a:r>
            <a:r>
              <a:rPr lang="en-US" sz="1800" b="1" dirty="0" err="1" smtClean="0">
                <a:latin typeface="Corbel" pitchFamily="34" charset="0"/>
              </a:rPr>
              <a:t>Тамара</a:t>
            </a:r>
            <a:endParaRPr lang="sr-Cyrl-RS" sz="18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1800" dirty="0" smtClean="0">
              <a:latin typeface="Corbel" pitchFamily="34" charset="0"/>
            </a:endParaRPr>
          </a:p>
          <a:p>
            <a:r>
              <a:rPr lang="en-US" sz="1800" dirty="0" err="1" smtClean="0">
                <a:latin typeface="Corbel" pitchFamily="34" charset="0"/>
              </a:rPr>
              <a:t>Амнон</a:t>
            </a:r>
            <a:r>
              <a:rPr lang="en-US" sz="1800" dirty="0" smtClean="0">
                <a:latin typeface="Corbel" pitchFamily="34" charset="0"/>
              </a:rPr>
              <a:t>, </a:t>
            </a:r>
            <a:r>
              <a:rPr lang="en-US" sz="1800" dirty="0" err="1" smtClean="0">
                <a:latin typeface="Corbel" pitchFamily="34" charset="0"/>
              </a:rPr>
              <a:t>Давидов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првенац</a:t>
            </a:r>
            <a:r>
              <a:rPr lang="en-US" sz="1800" dirty="0" smtClean="0">
                <a:latin typeface="Corbel" pitchFamily="34" charset="0"/>
              </a:rPr>
              <a:t>, </a:t>
            </a:r>
            <a:r>
              <a:rPr lang="en-US" sz="1800" dirty="0" err="1" smtClean="0">
                <a:latin typeface="Corbel" pitchFamily="34" charset="0"/>
              </a:rPr>
              <a:t>заљубљује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се</a:t>
            </a:r>
            <a:r>
              <a:rPr lang="en-US" sz="1800" dirty="0" smtClean="0">
                <a:latin typeface="Corbel" pitchFamily="34" charset="0"/>
              </a:rPr>
              <a:t> у </a:t>
            </a:r>
            <a:r>
              <a:rPr lang="en-US" sz="1800" dirty="0" err="1" smtClean="0">
                <a:latin typeface="Corbel" pitchFamily="34" charset="0"/>
              </a:rPr>
              <a:t>Тамару</a:t>
            </a:r>
            <a:r>
              <a:rPr lang="en-US" sz="1800" dirty="0" smtClean="0">
                <a:latin typeface="Corbel" pitchFamily="34" charset="0"/>
              </a:rPr>
              <a:t>, </a:t>
            </a:r>
            <a:r>
              <a:rPr lang="en-US" sz="1800" dirty="0" err="1" smtClean="0">
                <a:latin typeface="Corbel" pitchFamily="34" charset="0"/>
              </a:rPr>
              <a:t>сестру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Авесаломову</a:t>
            </a:r>
            <a:r>
              <a:rPr lang="en-US" sz="1800" dirty="0" smtClean="0">
                <a:latin typeface="Corbel" pitchFamily="34" charset="0"/>
              </a:rPr>
              <a:t> и </a:t>
            </a:r>
            <a:r>
              <a:rPr lang="en-US" sz="1800" dirty="0" err="1" smtClean="0">
                <a:latin typeface="Corbel" pitchFamily="34" charset="0"/>
              </a:rPr>
              <a:t>тугује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што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не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може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да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буде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њом</a:t>
            </a:r>
            <a:endParaRPr lang="en-US" sz="1800" dirty="0" smtClean="0">
              <a:latin typeface="Corbel" pitchFamily="34" charset="0"/>
            </a:endParaRPr>
          </a:p>
          <a:p>
            <a:r>
              <a:rPr lang="en-US" sz="1800" dirty="0" err="1" smtClean="0">
                <a:latin typeface="Corbel" pitchFamily="34" charset="0"/>
              </a:rPr>
              <a:t>пријатељ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саветује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Амнону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да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начини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болестан</a:t>
            </a:r>
            <a:r>
              <a:rPr lang="en-US" sz="1800" dirty="0" smtClean="0">
                <a:latin typeface="Corbel" pitchFamily="34" charset="0"/>
              </a:rPr>
              <a:t> и </a:t>
            </a:r>
            <a:r>
              <a:rPr lang="en-US" sz="1800" dirty="0" err="1" smtClean="0">
                <a:latin typeface="Corbel" pitchFamily="34" charset="0"/>
              </a:rPr>
              <a:t>да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каже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цару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да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пошаље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Тамару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зготовљеним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јелом</a:t>
            </a:r>
            <a:r>
              <a:rPr lang="en-US" sz="1800" dirty="0" smtClean="0">
                <a:latin typeface="Corbel" pitchFamily="34" charset="0"/>
              </a:rPr>
              <a:t>; </a:t>
            </a:r>
            <a:r>
              <a:rPr lang="en-US" sz="1800" dirty="0" err="1" smtClean="0">
                <a:latin typeface="Corbel" pitchFamily="34" charset="0"/>
              </a:rPr>
              <a:t>Тамара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долази</a:t>
            </a:r>
            <a:r>
              <a:rPr lang="en-US" sz="1800" dirty="0" smtClean="0">
                <a:latin typeface="Corbel" pitchFamily="34" charset="0"/>
              </a:rPr>
              <a:t> к </a:t>
            </a:r>
            <a:r>
              <a:rPr lang="en-US" sz="1800" dirty="0" err="1" smtClean="0">
                <a:latin typeface="Corbel" pitchFamily="34" charset="0"/>
              </a:rPr>
              <a:t>Амнону</a:t>
            </a:r>
            <a:endParaRPr lang="en-US" sz="1800" dirty="0" smtClean="0">
              <a:latin typeface="Corbel" pitchFamily="34" charset="0"/>
            </a:endParaRPr>
          </a:p>
          <a:p>
            <a:r>
              <a:rPr lang="en-US" sz="1800" dirty="0" err="1" smtClean="0">
                <a:latin typeface="Corbel" pitchFamily="34" charset="0"/>
              </a:rPr>
              <a:t>Амнон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не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хтеде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да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једе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него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заповеди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да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изађу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сви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људи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из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собе</a:t>
            </a:r>
            <a:r>
              <a:rPr lang="en-US" sz="1800" dirty="0" smtClean="0">
                <a:latin typeface="Corbel" pitchFamily="34" charset="0"/>
              </a:rPr>
              <a:t> и </a:t>
            </a:r>
            <a:r>
              <a:rPr lang="en-US" sz="1800" dirty="0" err="1" smtClean="0">
                <a:latin typeface="Corbel" pitchFamily="34" charset="0"/>
              </a:rPr>
              <a:t>жели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да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је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осрамоти</a:t>
            </a:r>
            <a:endParaRPr lang="en-US" sz="1800" dirty="0" smtClean="0">
              <a:latin typeface="Corbel" pitchFamily="34" charset="0"/>
            </a:endParaRPr>
          </a:p>
          <a:p>
            <a:r>
              <a:rPr lang="en-US" sz="1800" dirty="0" err="1" smtClean="0">
                <a:latin typeface="Corbel" pitchFamily="34" charset="0"/>
              </a:rPr>
              <a:t>Тамара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га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моли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да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то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не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чини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јер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ако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затражи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цару</a:t>
            </a:r>
            <a:r>
              <a:rPr lang="en-US" sz="1800" dirty="0" smtClean="0">
                <a:latin typeface="Corbel" pitchFamily="34" charset="0"/>
              </a:rPr>
              <a:t>, </a:t>
            </a:r>
            <a:r>
              <a:rPr lang="en-US" sz="1800" dirty="0" err="1" smtClean="0">
                <a:latin typeface="Corbel" pitchFamily="34" charset="0"/>
              </a:rPr>
              <a:t>он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му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то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неће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одбити</a:t>
            </a:r>
            <a:r>
              <a:rPr lang="en-US" sz="1800" dirty="0" smtClean="0">
                <a:latin typeface="Corbel" pitchFamily="34" charset="0"/>
              </a:rPr>
              <a:t>, </a:t>
            </a:r>
            <a:r>
              <a:rPr lang="en-US" sz="1800" dirty="0" err="1" smtClean="0">
                <a:latin typeface="Corbel" pitchFamily="34" charset="0"/>
              </a:rPr>
              <a:t>али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Амнон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не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послуша</a:t>
            </a:r>
            <a:endParaRPr lang="en-US" sz="1800" dirty="0" smtClean="0">
              <a:latin typeface="Corbel" pitchFamily="34" charset="0"/>
            </a:endParaRPr>
          </a:p>
          <a:p>
            <a:r>
              <a:rPr lang="en-US" sz="1800" dirty="0" err="1" smtClean="0">
                <a:latin typeface="Corbel" pitchFamily="34" charset="0"/>
              </a:rPr>
              <a:t>након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што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је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облежао</a:t>
            </a:r>
            <a:r>
              <a:rPr lang="en-US" sz="1800" dirty="0" smtClean="0">
                <a:latin typeface="Corbel" pitchFamily="34" charset="0"/>
              </a:rPr>
              <a:t>, </a:t>
            </a:r>
            <a:r>
              <a:rPr lang="en-US" sz="1800" dirty="0" err="1" smtClean="0">
                <a:latin typeface="Corbel" pitchFamily="34" charset="0"/>
              </a:rPr>
              <a:t>Амнон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истерује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Тамару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из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собе</a:t>
            </a:r>
            <a:r>
              <a:rPr lang="en-US" sz="1800" dirty="0" smtClean="0">
                <a:latin typeface="Corbel" pitchFamily="34" charset="0"/>
              </a:rPr>
              <a:t> и </a:t>
            </a:r>
            <a:r>
              <a:rPr lang="en-US" sz="1800" dirty="0" err="1" smtClean="0">
                <a:latin typeface="Corbel" pitchFamily="34" charset="0"/>
              </a:rPr>
              <a:t>омрзе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је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истом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оном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снагом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којом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је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волео</a:t>
            </a:r>
            <a:endParaRPr lang="en-US" sz="1800" dirty="0" smtClean="0">
              <a:latin typeface="Corbel" pitchFamily="34" charset="0"/>
            </a:endParaRPr>
          </a:p>
          <a:p>
            <a:r>
              <a:rPr lang="en-US" sz="1800" dirty="0" err="1" smtClean="0">
                <a:latin typeface="Corbel" pitchFamily="34" charset="0"/>
              </a:rPr>
              <a:t>Тамара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посу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пепелом</a:t>
            </a:r>
            <a:r>
              <a:rPr lang="en-US" sz="1800" dirty="0" smtClean="0">
                <a:latin typeface="Corbel" pitchFamily="34" charset="0"/>
              </a:rPr>
              <a:t>, </a:t>
            </a:r>
            <a:r>
              <a:rPr lang="en-US" sz="1800" dirty="0" err="1" smtClean="0">
                <a:latin typeface="Corbel" pitchFamily="34" charset="0"/>
              </a:rPr>
              <a:t>раздре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хаљине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своје</a:t>
            </a:r>
            <a:r>
              <a:rPr lang="en-US" sz="1800" dirty="0" smtClean="0">
                <a:latin typeface="Corbel" pitchFamily="34" charset="0"/>
              </a:rPr>
              <a:t>, а </a:t>
            </a:r>
            <a:r>
              <a:rPr lang="en-US" sz="1800" dirty="0" err="1" smtClean="0">
                <a:latin typeface="Corbel" pitchFamily="34" charset="0"/>
              </a:rPr>
              <a:t>Авесалом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сазнаде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шта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десило</a:t>
            </a:r>
            <a:endParaRPr lang="en-US" sz="1800" dirty="0" smtClean="0">
              <a:latin typeface="Corbel" pitchFamily="34" charset="0"/>
            </a:endParaRPr>
          </a:p>
          <a:p>
            <a:r>
              <a:rPr lang="en-US" sz="1800" dirty="0" err="1" smtClean="0">
                <a:latin typeface="Corbel" pitchFamily="34" charset="0"/>
              </a:rPr>
              <a:t>Авесалом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није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одмах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реаговао</a:t>
            </a:r>
            <a:r>
              <a:rPr lang="en-US" sz="1800" dirty="0" smtClean="0">
                <a:latin typeface="Corbel" pitchFamily="34" charset="0"/>
              </a:rPr>
              <a:t>, </a:t>
            </a:r>
            <a:r>
              <a:rPr lang="en-US" sz="1800" dirty="0" err="1" smtClean="0">
                <a:latin typeface="Corbel" pitchFamily="34" charset="0"/>
              </a:rPr>
              <a:t>али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је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планирао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освету</a:t>
            </a:r>
            <a:r>
              <a:rPr lang="en-US" sz="1800" dirty="0" smtClean="0">
                <a:latin typeface="Corbel" pitchFamily="34" charset="0"/>
              </a:rPr>
              <a:t> и </a:t>
            </a:r>
            <a:r>
              <a:rPr lang="en-US" sz="1800" dirty="0" err="1" smtClean="0">
                <a:latin typeface="Corbel" pitchFamily="34" charset="0"/>
              </a:rPr>
              <a:t>указала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му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прилика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када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су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стригале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овце</a:t>
            </a:r>
            <a:r>
              <a:rPr lang="en-US" sz="1800" dirty="0" smtClean="0">
                <a:latin typeface="Corbel" pitchFamily="34" charset="0"/>
              </a:rPr>
              <a:t>: </a:t>
            </a:r>
            <a:r>
              <a:rPr lang="en-US" sz="1800" dirty="0" err="1" smtClean="0">
                <a:latin typeface="Corbel" pitchFamily="34" charset="0"/>
              </a:rPr>
              <a:t>његови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момци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убили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су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пијаног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Амнона</a:t>
            </a:r>
            <a:endParaRPr lang="en-US" sz="1800" dirty="0" smtClean="0">
              <a:latin typeface="Corbel" pitchFamily="34" charset="0"/>
            </a:endParaRPr>
          </a:p>
          <a:p>
            <a:r>
              <a:rPr lang="en-US" sz="1800" dirty="0" err="1" smtClean="0">
                <a:latin typeface="Corbel" pitchFamily="34" charset="0"/>
              </a:rPr>
              <a:t>Давиду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прво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стиже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лажна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вест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да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је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Авесалом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побио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све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царске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синове</a:t>
            </a:r>
            <a:r>
              <a:rPr lang="en-US" sz="1800" dirty="0" smtClean="0">
                <a:latin typeface="Corbel" pitchFamily="34" charset="0"/>
              </a:rPr>
              <a:t>, </a:t>
            </a:r>
            <a:r>
              <a:rPr lang="en-US" sz="1800" dirty="0" err="1" smtClean="0">
                <a:latin typeface="Corbel" pitchFamily="34" charset="0"/>
              </a:rPr>
              <a:t>али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убрзо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долазе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сви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осим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Амнона</a:t>
            </a:r>
            <a:r>
              <a:rPr lang="en-US" sz="1800" dirty="0" smtClean="0">
                <a:latin typeface="Corbel" pitchFamily="34" charset="0"/>
              </a:rPr>
              <a:t>, а </a:t>
            </a:r>
            <a:r>
              <a:rPr lang="en-US" sz="1800" dirty="0" err="1" smtClean="0">
                <a:latin typeface="Corbel" pitchFamily="34" charset="0"/>
              </a:rPr>
              <a:t>Авесалом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је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побегао</a:t>
            </a:r>
            <a:r>
              <a:rPr lang="en-US" sz="1800" dirty="0" smtClean="0">
                <a:latin typeface="Corbel" pitchFamily="34" charset="0"/>
              </a:rPr>
              <a:t> к </a:t>
            </a:r>
            <a:r>
              <a:rPr lang="en-US" sz="1800" dirty="0" err="1" smtClean="0">
                <a:latin typeface="Corbel" pitchFamily="34" charset="0"/>
              </a:rPr>
              <a:t>цару</a:t>
            </a:r>
            <a:r>
              <a:rPr lang="en-US" sz="1800" dirty="0" smtClean="0">
                <a:latin typeface="Corbel" pitchFamily="34" charset="0"/>
              </a:rPr>
              <a:t> </a:t>
            </a:r>
            <a:r>
              <a:rPr lang="en-US" sz="1800" dirty="0" err="1" smtClean="0">
                <a:latin typeface="Corbel" pitchFamily="34" charset="0"/>
              </a:rPr>
              <a:t>Гесурском</a:t>
            </a:r>
            <a:r>
              <a:rPr lang="en-US" sz="1800" dirty="0" smtClean="0">
                <a:latin typeface="Corbel" pitchFamily="34" charset="0"/>
              </a:rPr>
              <a:t> </a:t>
            </a:r>
            <a:endParaRPr lang="en-US" sz="18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14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81000"/>
            <a:ext cx="7620000" cy="6477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200" b="1" dirty="0" smtClean="0">
                <a:latin typeface="Corbel" pitchFamily="34" charset="0"/>
              </a:rPr>
              <a:t>П</a:t>
            </a:r>
            <a:r>
              <a:rPr lang="en-US" sz="2200" b="1" dirty="0" err="1" smtClean="0">
                <a:latin typeface="Corbel" pitchFamily="34" charset="0"/>
              </a:rPr>
              <a:t>овратак</a:t>
            </a:r>
            <a:r>
              <a:rPr lang="en-US" sz="2200" b="1" dirty="0" smtClean="0">
                <a:latin typeface="Corbel" pitchFamily="34" charset="0"/>
              </a:rPr>
              <a:t> </a:t>
            </a:r>
            <a:r>
              <a:rPr lang="en-US" sz="2200" b="1" dirty="0" err="1" smtClean="0">
                <a:latin typeface="Corbel" pitchFamily="34" charset="0"/>
              </a:rPr>
              <a:t>Авесалома</a:t>
            </a:r>
            <a:endParaRPr lang="sr-Cyrl-RS" sz="22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Јоав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примећује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царев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гнев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Авесалома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стишао</a:t>
            </a:r>
            <a:r>
              <a:rPr lang="en-US" sz="2200" dirty="0" smtClean="0">
                <a:latin typeface="Corbel" pitchFamily="34" charset="0"/>
              </a:rPr>
              <a:t> у </a:t>
            </a:r>
            <a:r>
              <a:rPr lang="en-US" sz="2200" dirty="0" err="1" smtClean="0">
                <a:latin typeface="Corbel" pitchFamily="34" charset="0"/>
              </a:rPr>
              <a:t>прибегава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лукавству</a:t>
            </a:r>
            <a:r>
              <a:rPr lang="en-US" sz="2200" dirty="0" smtClean="0">
                <a:latin typeface="Corbel" pitchFamily="34" charset="0"/>
              </a:rPr>
              <a:t>: </a:t>
            </a:r>
            <a:r>
              <a:rPr lang="en-US" sz="2200" dirty="0" err="1" smtClean="0">
                <a:latin typeface="Corbel" pitchFamily="34" charset="0"/>
              </a:rPr>
              <a:t>шаље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пред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Давида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слушкињу</a:t>
            </a:r>
            <a:r>
              <a:rPr lang="en-US" sz="2200" dirty="0" smtClean="0">
                <a:latin typeface="Corbel" pitchFamily="34" charset="0"/>
              </a:rPr>
              <a:t> у </a:t>
            </a:r>
            <a:r>
              <a:rPr lang="en-US" sz="2200" dirty="0" err="1" smtClean="0">
                <a:latin typeface="Corbel" pitchFamily="34" charset="0"/>
              </a:rPr>
              <a:t>жалости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која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прича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причу</a:t>
            </a:r>
            <a:r>
              <a:rPr lang="en-US" sz="2200" dirty="0" smtClean="0">
                <a:latin typeface="Corbel" pitchFamily="34" charset="0"/>
              </a:rPr>
              <a:t> о </a:t>
            </a:r>
            <a:r>
              <a:rPr lang="en-US" sz="2200" dirty="0" err="1" smtClean="0">
                <a:latin typeface="Corbel" pitchFamily="34" charset="0"/>
              </a:rPr>
              <a:t>два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сина</a:t>
            </a:r>
            <a:r>
              <a:rPr lang="en-US" sz="2200" dirty="0" smtClean="0">
                <a:latin typeface="Corbel" pitchFamily="34" charset="0"/>
              </a:rPr>
              <a:t> </a:t>
            </a:r>
          </a:p>
          <a:p>
            <a:r>
              <a:rPr lang="en-US" sz="2200" dirty="0" err="1" smtClean="0">
                <a:latin typeface="Corbel" pitchFamily="34" charset="0"/>
              </a:rPr>
              <a:t>прича</a:t>
            </a:r>
            <a:r>
              <a:rPr lang="en-US" sz="2200" dirty="0" smtClean="0">
                <a:latin typeface="Corbel" pitchFamily="34" charset="0"/>
              </a:rPr>
              <a:t> о </a:t>
            </a:r>
            <a:r>
              <a:rPr lang="en-US" sz="2200" dirty="0" err="1" smtClean="0">
                <a:latin typeface="Corbel" pitchFamily="34" charset="0"/>
              </a:rPr>
              <a:t>два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сина</a:t>
            </a:r>
            <a:r>
              <a:rPr lang="en-US" sz="2200" dirty="0" smtClean="0">
                <a:latin typeface="Corbel" pitchFamily="34" charset="0"/>
              </a:rPr>
              <a:t>: </a:t>
            </a:r>
            <a:r>
              <a:rPr lang="en-US" sz="2200" dirty="0" err="1" smtClean="0">
                <a:latin typeface="Corbel" pitchFamily="34" charset="0"/>
              </a:rPr>
              <a:t>један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уби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другога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јер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немаше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их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умири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пошто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је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удовица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траже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људи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јој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другог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сина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убију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због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освете</a:t>
            </a:r>
            <a:r>
              <a:rPr lang="en-US" sz="2200" dirty="0" smtClean="0">
                <a:latin typeface="Corbel" pitchFamily="34" charset="0"/>
              </a:rPr>
              <a:t>, а </a:t>
            </a:r>
            <a:r>
              <a:rPr lang="en-US" sz="2200" dirty="0" err="1" smtClean="0">
                <a:latin typeface="Corbel" pitchFamily="34" charset="0"/>
              </a:rPr>
              <a:t>удовица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ће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остати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сама</a:t>
            </a: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Давид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обећава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удовици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</a:t>
            </a:r>
            <a:r>
              <a:rPr lang="en-US" sz="2200" dirty="0" smtClean="0">
                <a:latin typeface="Corbel" pitchFamily="34" charset="0"/>
              </a:rPr>
              <a:t>: „</a:t>
            </a:r>
            <a:r>
              <a:rPr lang="en-US" sz="2200" dirty="0" err="1" smtClean="0">
                <a:latin typeface="Corbel" pitchFamily="34" charset="0"/>
              </a:rPr>
              <a:t>ниједна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длака</a:t>
            </a:r>
            <a:r>
              <a:rPr lang="en-US" sz="2200" dirty="0" smtClean="0">
                <a:latin typeface="Corbel" pitchFamily="34" charset="0"/>
              </a:rPr>
              <a:t> с </a:t>
            </a:r>
            <a:r>
              <a:rPr lang="en-US" sz="2200" dirty="0" err="1" smtClean="0">
                <a:latin typeface="Corbel" pitchFamily="34" charset="0"/>
              </a:rPr>
              <a:t>твојега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сина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неће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пасти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земљу</a:t>
            </a:r>
            <a:r>
              <a:rPr lang="en-US" sz="2200" dirty="0" smtClean="0">
                <a:latin typeface="Corbel" pitchFamily="34" charset="0"/>
              </a:rPr>
              <a:t>“</a:t>
            </a:r>
          </a:p>
          <a:p>
            <a:r>
              <a:rPr lang="en-US" sz="2200" dirty="0" err="1" smtClean="0">
                <a:latin typeface="Corbel" pitchFamily="34" charset="0"/>
              </a:rPr>
              <a:t>Давид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после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увиђа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је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долазак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слушкиње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Јоавово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дело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каже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му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пошаље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Авесалома</a:t>
            </a:r>
            <a:r>
              <a:rPr lang="en-US" sz="2200" dirty="0" smtClean="0">
                <a:latin typeface="Corbel" pitchFamily="34" charset="0"/>
              </a:rPr>
              <a:t> у </a:t>
            </a:r>
            <a:r>
              <a:rPr lang="en-US" sz="2200" dirty="0" err="1" smtClean="0">
                <a:latin typeface="Corbel" pitchFamily="34" charset="0"/>
              </a:rPr>
              <a:t>Гесур</a:t>
            </a: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Авесалом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долази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из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Гесура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али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га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цар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прима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двор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он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живи</a:t>
            </a:r>
            <a:r>
              <a:rPr lang="en-US" sz="2200" dirty="0" smtClean="0">
                <a:latin typeface="Corbel" pitchFamily="34" charset="0"/>
              </a:rPr>
              <a:t> у </a:t>
            </a:r>
            <a:r>
              <a:rPr lang="en-US" sz="2200" dirty="0" err="1" smtClean="0">
                <a:latin typeface="Corbel" pitchFamily="34" charset="0"/>
              </a:rPr>
              <a:t>Јерусалиму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породицом</a:t>
            </a: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Авесалом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спаљује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њиву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како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би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привукао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пажњу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себе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Давид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га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коначно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прима</a:t>
            </a: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Авесалом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клања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цару</a:t>
            </a:r>
            <a:r>
              <a:rPr lang="en-US" sz="2200" dirty="0" smtClean="0">
                <a:latin typeface="Corbel" pitchFamily="34" charset="0"/>
              </a:rPr>
              <a:t> у </a:t>
            </a:r>
            <a:r>
              <a:rPr lang="en-US" sz="2200" dirty="0" err="1" smtClean="0">
                <a:latin typeface="Corbel" pitchFamily="34" charset="0"/>
              </a:rPr>
              <a:t>Давид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га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целива</a:t>
            </a:r>
            <a:endParaRPr lang="en-US" sz="22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15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609600"/>
            <a:ext cx="7620000" cy="62484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1900" b="1" dirty="0" err="1" smtClean="0">
                <a:latin typeface="Corbel" pitchFamily="34" charset="0"/>
              </a:rPr>
              <a:t>Авесаломова</a:t>
            </a:r>
            <a:r>
              <a:rPr lang="en-US" sz="1900" b="1" dirty="0" smtClean="0">
                <a:latin typeface="Corbel" pitchFamily="34" charset="0"/>
              </a:rPr>
              <a:t> </a:t>
            </a:r>
            <a:r>
              <a:rPr lang="en-US" sz="1900" b="1" dirty="0" err="1" smtClean="0">
                <a:latin typeface="Corbel" pitchFamily="34" charset="0"/>
              </a:rPr>
              <a:t>буна</a:t>
            </a:r>
            <a:endParaRPr lang="sr-Cyrl-RS" sz="19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1900" dirty="0" smtClean="0">
              <a:latin typeface="Corbel" pitchFamily="34" charset="0"/>
            </a:endParaRPr>
          </a:p>
          <a:p>
            <a:r>
              <a:rPr lang="en-US" sz="1900" dirty="0" err="1" smtClean="0">
                <a:latin typeface="Corbel" pitchFamily="34" charset="0"/>
              </a:rPr>
              <a:t>Авесалом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набавља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кола</a:t>
            </a:r>
            <a:r>
              <a:rPr lang="en-US" sz="1900" dirty="0" smtClean="0">
                <a:latin typeface="Corbel" pitchFamily="34" charset="0"/>
              </a:rPr>
              <a:t>, </a:t>
            </a:r>
            <a:r>
              <a:rPr lang="en-US" sz="1900" dirty="0" err="1" smtClean="0">
                <a:latin typeface="Corbel" pitchFamily="34" charset="0"/>
              </a:rPr>
              <a:t>коње</a:t>
            </a:r>
            <a:r>
              <a:rPr lang="en-US" sz="1900" dirty="0" smtClean="0">
                <a:latin typeface="Corbel" pitchFamily="34" charset="0"/>
              </a:rPr>
              <a:t> и </a:t>
            </a:r>
            <a:r>
              <a:rPr lang="en-US" sz="1900" dirty="0" err="1" smtClean="0">
                <a:latin typeface="Corbel" pitchFamily="34" charset="0"/>
              </a:rPr>
              <a:t>педесет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људи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који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иду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за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њим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као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лична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гарда</a:t>
            </a:r>
            <a:endParaRPr lang="en-US" sz="1900" dirty="0" smtClean="0">
              <a:latin typeface="Corbel" pitchFamily="34" charset="0"/>
            </a:endParaRPr>
          </a:p>
          <a:p>
            <a:r>
              <a:rPr lang="en-US" sz="1900" dirty="0" err="1" smtClean="0">
                <a:latin typeface="Corbel" pitchFamily="34" charset="0"/>
              </a:rPr>
              <a:t>Авесалом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стоји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на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градским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вратима</a:t>
            </a:r>
            <a:r>
              <a:rPr lang="en-US" sz="1900" dirty="0" smtClean="0">
                <a:latin typeface="Corbel" pitchFamily="34" charset="0"/>
              </a:rPr>
              <a:t> и </a:t>
            </a:r>
            <a:r>
              <a:rPr lang="en-US" sz="1900" dirty="0" err="1" smtClean="0">
                <a:latin typeface="Corbel" pitchFamily="34" charset="0"/>
              </a:rPr>
              <a:t>пресреће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људе</a:t>
            </a:r>
            <a:r>
              <a:rPr lang="en-US" sz="1900" dirty="0" smtClean="0">
                <a:latin typeface="Corbel" pitchFamily="34" charset="0"/>
              </a:rPr>
              <a:t>, </a:t>
            </a:r>
            <a:r>
              <a:rPr lang="en-US" sz="1900" dirty="0" err="1" smtClean="0">
                <a:latin typeface="Corbel" pitchFamily="34" charset="0"/>
              </a:rPr>
              <a:t>приказује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се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као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праведнији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владар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који</a:t>
            </a:r>
            <a:r>
              <a:rPr lang="en-US" sz="1900" dirty="0" smtClean="0">
                <a:latin typeface="Corbel" pitchFamily="34" charset="0"/>
              </a:rPr>
              <a:t> „</a:t>
            </a:r>
            <a:r>
              <a:rPr lang="en-US" sz="1900" dirty="0" err="1" smtClean="0">
                <a:latin typeface="Corbel" pitchFamily="34" charset="0"/>
              </a:rPr>
              <a:t>брине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за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народ</a:t>
            </a:r>
            <a:r>
              <a:rPr lang="en-US" sz="1900" dirty="0" smtClean="0">
                <a:latin typeface="Corbel" pitchFamily="34" charset="0"/>
              </a:rPr>
              <a:t>“ и </a:t>
            </a:r>
            <a:r>
              <a:rPr lang="en-US" sz="1900" dirty="0" err="1" smtClean="0">
                <a:latin typeface="Corbel" pitchFamily="34" charset="0"/>
              </a:rPr>
              <a:t>слуша</a:t>
            </a:r>
            <a:r>
              <a:rPr lang="en-US" sz="1900" dirty="0" smtClean="0">
                <a:latin typeface="Corbel" pitchFamily="34" charset="0"/>
              </a:rPr>
              <a:t> о </a:t>
            </a:r>
            <a:r>
              <a:rPr lang="en-US" sz="1900" dirty="0" err="1" smtClean="0">
                <a:latin typeface="Corbel" pitchFamily="34" charset="0"/>
              </a:rPr>
              <a:t>његовим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проблемима</a:t>
            </a:r>
            <a:endParaRPr lang="en-US" sz="1900" dirty="0" smtClean="0">
              <a:latin typeface="Corbel" pitchFamily="34" charset="0"/>
            </a:endParaRPr>
          </a:p>
          <a:p>
            <a:r>
              <a:rPr lang="en-US" sz="1900" dirty="0" err="1" smtClean="0">
                <a:latin typeface="Corbel" pitchFamily="34" charset="0"/>
              </a:rPr>
              <a:t>опис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Авесаломовог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стаса</a:t>
            </a:r>
            <a:r>
              <a:rPr lang="en-US" sz="1900" dirty="0" smtClean="0">
                <a:latin typeface="Corbel" pitchFamily="34" charset="0"/>
              </a:rPr>
              <a:t>, </a:t>
            </a:r>
            <a:r>
              <a:rPr lang="en-US" sz="1900" dirty="0" err="1" smtClean="0">
                <a:latin typeface="Corbel" pitchFamily="34" charset="0"/>
              </a:rPr>
              <a:t>лепоте</a:t>
            </a:r>
            <a:r>
              <a:rPr lang="en-US" sz="1900" dirty="0" smtClean="0">
                <a:latin typeface="Corbel" pitchFamily="34" charset="0"/>
              </a:rPr>
              <a:t> и </a:t>
            </a:r>
            <a:r>
              <a:rPr lang="en-US" sz="1900" dirty="0" err="1" smtClean="0">
                <a:latin typeface="Corbel" pitchFamily="34" charset="0"/>
              </a:rPr>
              <a:t>снаге</a:t>
            </a:r>
            <a:r>
              <a:rPr lang="en-US" sz="1900" dirty="0" smtClean="0">
                <a:latin typeface="Corbel" pitchFamily="34" charset="0"/>
              </a:rPr>
              <a:t>, </a:t>
            </a:r>
            <a:r>
              <a:rPr lang="en-US" sz="1900" dirty="0" err="1" smtClean="0">
                <a:latin typeface="Corbel" pitchFamily="34" charset="0"/>
              </a:rPr>
              <a:t>лепо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лице</a:t>
            </a:r>
            <a:r>
              <a:rPr lang="en-US" sz="1900" dirty="0" smtClean="0">
                <a:latin typeface="Corbel" pitchFamily="34" charset="0"/>
              </a:rPr>
              <a:t> и </a:t>
            </a:r>
            <a:r>
              <a:rPr lang="en-US" sz="1900" dirty="0" err="1" smtClean="0">
                <a:latin typeface="Corbel" pitchFamily="34" charset="0"/>
              </a:rPr>
              <a:t>дуга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коса</a:t>
            </a:r>
            <a:r>
              <a:rPr lang="en-US" sz="1900" dirty="0" smtClean="0">
                <a:latin typeface="Corbel" pitchFamily="34" charset="0"/>
              </a:rPr>
              <a:t> </a:t>
            </a:r>
          </a:p>
          <a:p>
            <a:r>
              <a:rPr lang="en-US" sz="1900" dirty="0" err="1" smtClean="0">
                <a:latin typeface="Corbel" pitchFamily="34" charset="0"/>
              </a:rPr>
              <a:t>Авесалом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одлази</a:t>
            </a:r>
            <a:r>
              <a:rPr lang="en-US" sz="1900" dirty="0" smtClean="0">
                <a:latin typeface="Corbel" pitchFamily="34" charset="0"/>
              </a:rPr>
              <a:t> у </a:t>
            </a:r>
            <a:r>
              <a:rPr lang="en-US" sz="1900" dirty="0" err="1" smtClean="0">
                <a:latin typeface="Corbel" pitchFamily="34" charset="0"/>
              </a:rPr>
              <a:t>Хеврон</a:t>
            </a:r>
            <a:r>
              <a:rPr lang="en-US" sz="1900" dirty="0" smtClean="0">
                <a:latin typeface="Corbel" pitchFamily="34" charset="0"/>
              </a:rPr>
              <a:t> и </a:t>
            </a:r>
            <a:r>
              <a:rPr lang="en-US" sz="1900" dirty="0" err="1" smtClean="0">
                <a:latin typeface="Corbel" pitchFamily="34" charset="0"/>
              </a:rPr>
              <a:t>потом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шаље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посланике</a:t>
            </a:r>
            <a:r>
              <a:rPr lang="en-US" sz="1900" dirty="0" smtClean="0">
                <a:latin typeface="Corbel" pitchFamily="34" charset="0"/>
              </a:rPr>
              <a:t> у </a:t>
            </a:r>
            <a:r>
              <a:rPr lang="en-US" sz="1900" dirty="0" err="1" smtClean="0">
                <a:latin typeface="Corbel" pitchFamily="34" charset="0"/>
              </a:rPr>
              <a:t>сва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племена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да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разгласи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себе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за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цара</a:t>
            </a:r>
            <a:r>
              <a:rPr lang="en-US" sz="1900" dirty="0" smtClean="0">
                <a:latin typeface="Corbel" pitchFamily="34" charset="0"/>
              </a:rPr>
              <a:t>, а </a:t>
            </a:r>
            <a:r>
              <a:rPr lang="en-US" sz="1900" dirty="0" err="1" smtClean="0">
                <a:latin typeface="Corbel" pitchFamily="34" charset="0"/>
              </a:rPr>
              <a:t>кад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поче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буна</a:t>
            </a:r>
            <a:r>
              <a:rPr lang="en-US" sz="1900" dirty="0" smtClean="0">
                <a:latin typeface="Corbel" pitchFamily="34" charset="0"/>
              </a:rPr>
              <a:t>, </a:t>
            </a:r>
            <a:r>
              <a:rPr lang="en-US" sz="1900" dirty="0" err="1" smtClean="0">
                <a:latin typeface="Corbel" pitchFamily="34" charset="0"/>
              </a:rPr>
              <a:t>народ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је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почео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све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више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да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прилази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Авесалому</a:t>
            </a:r>
            <a:endParaRPr lang="en-US" sz="1900" dirty="0" smtClean="0">
              <a:latin typeface="Corbel" pitchFamily="34" charset="0"/>
            </a:endParaRPr>
          </a:p>
          <a:p>
            <a:r>
              <a:rPr lang="en-US" sz="1900" dirty="0" err="1" smtClean="0">
                <a:latin typeface="Corbel" pitchFamily="34" charset="0"/>
              </a:rPr>
              <a:t>главни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саветник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цара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Давида</a:t>
            </a:r>
            <a:r>
              <a:rPr lang="en-US" sz="1900" dirty="0" smtClean="0">
                <a:latin typeface="Corbel" pitchFamily="34" charset="0"/>
              </a:rPr>
              <a:t>, </a:t>
            </a:r>
            <a:r>
              <a:rPr lang="en-US" sz="1900" b="1" dirty="0" err="1" smtClean="0">
                <a:latin typeface="Corbel" pitchFamily="34" charset="0"/>
              </a:rPr>
              <a:t>Ахитофел</a:t>
            </a:r>
            <a:r>
              <a:rPr lang="en-US" sz="1900" b="1" dirty="0" smtClean="0">
                <a:latin typeface="Corbel" pitchFamily="34" charset="0"/>
              </a:rPr>
              <a:t> </a:t>
            </a:r>
            <a:r>
              <a:rPr lang="en-US" sz="1900" b="1" dirty="0" err="1" smtClean="0">
                <a:latin typeface="Corbel" pitchFamily="34" charset="0"/>
              </a:rPr>
              <a:t>Гилоњанин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прилази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Авесалому</a:t>
            </a:r>
            <a:endParaRPr lang="en-US" sz="1900" dirty="0" smtClean="0">
              <a:latin typeface="Corbel" pitchFamily="34" charset="0"/>
            </a:endParaRPr>
          </a:p>
          <a:p>
            <a:r>
              <a:rPr lang="en-US" sz="1900" dirty="0" err="1" smtClean="0">
                <a:latin typeface="Corbel" pitchFamily="34" charset="0"/>
              </a:rPr>
              <a:t>Давид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се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повлачи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из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Јерусалима</a:t>
            </a:r>
            <a:r>
              <a:rPr lang="en-US" sz="1900" dirty="0" smtClean="0">
                <a:latin typeface="Corbel" pitchFamily="34" charset="0"/>
              </a:rPr>
              <a:t> и </a:t>
            </a:r>
            <a:r>
              <a:rPr lang="en-US" sz="1900" dirty="0" err="1" smtClean="0">
                <a:latin typeface="Corbel" pitchFamily="34" charset="0"/>
              </a:rPr>
              <a:t>одлази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са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изабраним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људима</a:t>
            </a:r>
            <a:r>
              <a:rPr lang="en-US" sz="1900" dirty="0" smtClean="0">
                <a:latin typeface="Corbel" pitchFamily="34" charset="0"/>
              </a:rPr>
              <a:t>, а </a:t>
            </a:r>
            <a:r>
              <a:rPr lang="en-US" sz="1900" dirty="0" err="1" smtClean="0">
                <a:latin typeface="Corbel" pitchFamily="34" charset="0"/>
              </a:rPr>
              <a:t>жене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иноче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оставља</a:t>
            </a:r>
            <a:r>
              <a:rPr lang="en-US" sz="1900" dirty="0" smtClean="0">
                <a:latin typeface="Corbel" pitchFamily="34" charset="0"/>
              </a:rPr>
              <a:t> у </a:t>
            </a:r>
            <a:r>
              <a:rPr lang="en-US" sz="1900" dirty="0" err="1" smtClean="0">
                <a:latin typeface="Corbel" pitchFamily="34" charset="0"/>
              </a:rPr>
              <a:t>Јерусалиму</a:t>
            </a:r>
            <a:r>
              <a:rPr lang="en-US" sz="1900" dirty="0" smtClean="0">
                <a:latin typeface="Corbel" pitchFamily="34" charset="0"/>
              </a:rPr>
              <a:t> </a:t>
            </a:r>
          </a:p>
          <a:p>
            <a:r>
              <a:rPr lang="en-US" sz="1900" dirty="0" err="1" smtClean="0">
                <a:latin typeface="Corbel" pitchFamily="34" charset="0"/>
              </a:rPr>
              <a:t>Давид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заповеда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b="1" dirty="0" err="1" smtClean="0">
                <a:latin typeface="Corbel" pitchFamily="34" charset="0"/>
              </a:rPr>
              <a:t>Садоку</a:t>
            </a:r>
            <a:r>
              <a:rPr lang="en-US" sz="1900" b="1" dirty="0" smtClean="0">
                <a:latin typeface="Corbel" pitchFamily="34" charset="0"/>
              </a:rPr>
              <a:t> и </a:t>
            </a:r>
            <a:r>
              <a:rPr lang="en-US" sz="1900" b="1" dirty="0" err="1" smtClean="0">
                <a:latin typeface="Corbel" pitchFamily="34" charset="0"/>
              </a:rPr>
              <a:t>Авијатару</a:t>
            </a:r>
            <a:r>
              <a:rPr lang="en-US" sz="1900" dirty="0" smtClean="0">
                <a:latin typeface="Corbel" pitchFamily="34" charset="0"/>
              </a:rPr>
              <a:t> и </a:t>
            </a:r>
            <a:r>
              <a:rPr lang="en-US" sz="1900" dirty="0" err="1" smtClean="0">
                <a:latin typeface="Corbel" pitchFamily="34" charset="0"/>
              </a:rPr>
              <a:t>њиховим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синовима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да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врате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Ковчег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завета</a:t>
            </a:r>
            <a:r>
              <a:rPr lang="en-US" sz="1900" dirty="0" smtClean="0">
                <a:latin typeface="Corbel" pitchFamily="34" charset="0"/>
              </a:rPr>
              <a:t> у </a:t>
            </a:r>
            <a:r>
              <a:rPr lang="en-US" sz="1900" dirty="0" err="1" smtClean="0">
                <a:latin typeface="Corbel" pitchFamily="34" charset="0"/>
              </a:rPr>
              <a:t>Јерусалим</a:t>
            </a:r>
            <a:r>
              <a:rPr lang="en-US" sz="1900" dirty="0" smtClean="0">
                <a:latin typeface="Corbel" pitchFamily="34" charset="0"/>
              </a:rPr>
              <a:t> и </a:t>
            </a:r>
            <a:r>
              <a:rPr lang="en-US" sz="1900" dirty="0" err="1" smtClean="0">
                <a:latin typeface="Corbel" pitchFamily="34" charset="0"/>
              </a:rPr>
              <a:t>заповеда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им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да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се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покажу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Авесалому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као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слуге</a:t>
            </a:r>
            <a:r>
              <a:rPr lang="en-US" sz="1900" dirty="0" smtClean="0">
                <a:latin typeface="Corbel" pitchFamily="34" charset="0"/>
              </a:rPr>
              <a:t> и </a:t>
            </a:r>
            <a:r>
              <a:rPr lang="en-US" sz="1900" dirty="0" err="1" smtClean="0">
                <a:latin typeface="Corbel" pitchFamily="34" charset="0"/>
              </a:rPr>
              <a:t>да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буду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заправо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његови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пријатељи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на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двору</a:t>
            </a:r>
            <a:r>
              <a:rPr lang="en-US" sz="1900" dirty="0" smtClean="0">
                <a:latin typeface="Corbel" pitchFamily="34" charset="0"/>
              </a:rPr>
              <a:t>; </a:t>
            </a:r>
            <a:r>
              <a:rPr lang="en-US" sz="1900" dirty="0" err="1" smtClean="0">
                <a:latin typeface="Corbel" pitchFamily="34" charset="0"/>
              </a:rPr>
              <a:t>са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њима</a:t>
            </a:r>
            <a:r>
              <a:rPr lang="en-US" sz="1900" dirty="0" smtClean="0">
                <a:latin typeface="Corbel" pitchFamily="34" charset="0"/>
              </a:rPr>
              <a:t> </a:t>
            </a:r>
            <a:r>
              <a:rPr lang="en-US" sz="1900" dirty="0" err="1" smtClean="0">
                <a:latin typeface="Corbel" pitchFamily="34" charset="0"/>
              </a:rPr>
              <a:t>полази</a:t>
            </a:r>
            <a:r>
              <a:rPr lang="en-US" sz="1900" dirty="0" smtClean="0">
                <a:latin typeface="Corbel" pitchFamily="34" charset="0"/>
              </a:rPr>
              <a:t> и </a:t>
            </a:r>
            <a:r>
              <a:rPr lang="en-US" sz="1900" b="1" dirty="0" err="1" smtClean="0">
                <a:latin typeface="Corbel" pitchFamily="34" charset="0"/>
              </a:rPr>
              <a:t>Хусај</a:t>
            </a:r>
            <a:r>
              <a:rPr lang="en-US" sz="1900" b="1" dirty="0" smtClean="0">
                <a:latin typeface="Corbel" pitchFamily="34" charset="0"/>
              </a:rPr>
              <a:t> </a:t>
            </a:r>
            <a:r>
              <a:rPr lang="en-US" sz="1900" b="1" dirty="0" err="1" smtClean="0">
                <a:latin typeface="Corbel" pitchFamily="34" charset="0"/>
              </a:rPr>
              <a:t>Архијанин</a:t>
            </a:r>
            <a:r>
              <a:rPr lang="en-US" sz="1900" dirty="0" smtClean="0">
                <a:latin typeface="Corbel" pitchFamily="34" charset="0"/>
              </a:rPr>
              <a:t>. </a:t>
            </a:r>
            <a:endParaRPr lang="en-US" sz="19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16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685800"/>
            <a:ext cx="7620000" cy="6172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000" b="1" dirty="0" err="1" smtClean="0">
                <a:latin typeface="Corbel" pitchFamily="34" charset="0"/>
              </a:rPr>
              <a:t>Давид</a:t>
            </a:r>
            <a:r>
              <a:rPr lang="en-US" sz="2000" b="1" dirty="0" smtClean="0">
                <a:latin typeface="Corbel" pitchFamily="34" charset="0"/>
              </a:rPr>
              <a:t> и </a:t>
            </a:r>
            <a:r>
              <a:rPr lang="en-US" sz="2000" b="1" dirty="0" err="1" smtClean="0">
                <a:latin typeface="Corbel" pitchFamily="34" charset="0"/>
              </a:rPr>
              <a:t>Симеј</a:t>
            </a:r>
            <a:endParaRPr lang="sr-Cyrl-RS" sz="20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Мефивостејев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слуга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Сива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клевета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свог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господара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говорећи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устао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против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Давида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пришао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уз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Авесалома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Давид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предаје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Сиви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све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што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вратио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Мефовостеју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човек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из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племена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Венијаминова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имену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b="1" dirty="0" err="1" smtClean="0">
                <a:latin typeface="Corbel" pitchFamily="34" charset="0"/>
              </a:rPr>
              <a:t>Симеј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иде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уз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Давидову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поворку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псује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пљује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вређа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цара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проклиње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га</a:t>
            </a:r>
            <a:r>
              <a:rPr lang="en-US" sz="2000" dirty="0" smtClean="0">
                <a:latin typeface="Corbel" pitchFamily="34" charset="0"/>
              </a:rPr>
              <a:t> „</a:t>
            </a:r>
            <a:r>
              <a:rPr lang="en-US" sz="2000" dirty="0" err="1" smtClean="0">
                <a:latin typeface="Corbel" pitchFamily="34" charset="0"/>
              </a:rPr>
              <a:t>због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крви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Саулове</a:t>
            </a:r>
            <a:r>
              <a:rPr lang="en-US" sz="2000" dirty="0" smtClean="0">
                <a:latin typeface="Corbel" pitchFamily="34" charset="0"/>
              </a:rPr>
              <a:t>“ (</a:t>
            </a:r>
            <a:r>
              <a:rPr lang="en-US" sz="2000" dirty="0" err="1" smtClean="0">
                <a:latin typeface="Corbel" pitchFamily="34" charset="0"/>
              </a:rPr>
              <a:t>мржња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потиче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тога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што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Саул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племена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Венијаминова</a:t>
            </a:r>
            <a:r>
              <a:rPr lang="en-US" sz="2000" dirty="0" smtClean="0">
                <a:latin typeface="Corbel" pitchFamily="34" charset="0"/>
              </a:rPr>
              <a:t>)</a:t>
            </a:r>
          </a:p>
          <a:p>
            <a:r>
              <a:rPr lang="en-US" sz="2000" dirty="0" err="1" smtClean="0">
                <a:latin typeface="Corbel" pitchFamily="34" charset="0"/>
              </a:rPr>
              <a:t>Давид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брани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Ависају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убије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јер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сматра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због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својих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грехова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заслужио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буде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вређан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долазак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Хусајев</a:t>
            </a:r>
            <a:r>
              <a:rPr lang="en-US" sz="2000" dirty="0" smtClean="0">
                <a:latin typeface="Corbel" pitchFamily="34" charset="0"/>
              </a:rPr>
              <a:t> к </a:t>
            </a:r>
            <a:r>
              <a:rPr lang="en-US" sz="2000" dirty="0" err="1" smtClean="0">
                <a:latin typeface="Corbel" pitchFamily="34" charset="0"/>
              </a:rPr>
              <a:t>Авесалому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давање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изјаве</a:t>
            </a:r>
            <a:r>
              <a:rPr lang="en-US" sz="2000" dirty="0" smtClean="0">
                <a:latin typeface="Corbel" pitchFamily="34" charset="0"/>
              </a:rPr>
              <a:t> о </a:t>
            </a:r>
            <a:r>
              <a:rPr lang="en-US" sz="2000" dirty="0" err="1" smtClean="0">
                <a:latin typeface="Corbel" pitchFamily="34" charset="0"/>
              </a:rPr>
              <a:t>верности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Ахитофел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саветује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Авесалома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легне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иночама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свога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оца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то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видику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свему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Израиљу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како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би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сви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видели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Авесалом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преузео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све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свог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оца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односно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како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би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уплашили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његове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силине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што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овај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чини</a:t>
            </a:r>
            <a:endParaRPr lang="en-US" sz="20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17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533400"/>
            <a:ext cx="7620000" cy="63246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1700" b="1" dirty="0" err="1" smtClean="0">
                <a:latin typeface="Corbel" pitchFamily="34" charset="0"/>
              </a:rPr>
              <a:t>Ахитофел</a:t>
            </a:r>
            <a:r>
              <a:rPr lang="en-US" sz="1700" b="1" dirty="0" smtClean="0">
                <a:latin typeface="Corbel" pitchFamily="34" charset="0"/>
              </a:rPr>
              <a:t> и </a:t>
            </a:r>
            <a:r>
              <a:rPr lang="en-US" sz="1700" b="1" dirty="0" err="1" smtClean="0">
                <a:latin typeface="Corbel" pitchFamily="34" charset="0"/>
              </a:rPr>
              <a:t>Хусај</a:t>
            </a:r>
            <a:r>
              <a:rPr lang="en-US" sz="1700" b="1" dirty="0" smtClean="0">
                <a:latin typeface="Corbel" pitchFamily="34" charset="0"/>
              </a:rPr>
              <a:t>. </a:t>
            </a:r>
            <a:r>
              <a:rPr lang="en-US" sz="1700" b="1" dirty="0" err="1" smtClean="0">
                <a:latin typeface="Corbel" pitchFamily="34" charset="0"/>
              </a:rPr>
              <a:t>Потера</a:t>
            </a:r>
            <a:r>
              <a:rPr lang="en-US" sz="1700" b="1" dirty="0" smtClean="0">
                <a:latin typeface="Corbel" pitchFamily="34" charset="0"/>
              </a:rPr>
              <a:t> </a:t>
            </a:r>
            <a:r>
              <a:rPr lang="en-US" sz="1700" b="1" dirty="0" err="1" smtClean="0">
                <a:latin typeface="Corbel" pitchFamily="34" charset="0"/>
              </a:rPr>
              <a:t>за</a:t>
            </a:r>
            <a:r>
              <a:rPr lang="en-US" sz="1700" b="1" dirty="0" smtClean="0">
                <a:latin typeface="Corbel" pitchFamily="34" charset="0"/>
              </a:rPr>
              <a:t> </a:t>
            </a:r>
            <a:r>
              <a:rPr lang="en-US" sz="1700" b="1" dirty="0" err="1" smtClean="0">
                <a:latin typeface="Corbel" pitchFamily="34" charset="0"/>
              </a:rPr>
              <a:t>Давидом</a:t>
            </a:r>
            <a:endParaRPr lang="sr-Cyrl-RS" sz="17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1700" dirty="0" smtClean="0">
              <a:latin typeface="Corbel" pitchFamily="34" charset="0"/>
            </a:endParaRPr>
          </a:p>
          <a:p>
            <a:r>
              <a:rPr lang="en-US" sz="1700" dirty="0" err="1" smtClean="0">
                <a:latin typeface="Corbel" pitchFamily="34" charset="0"/>
              </a:rPr>
              <a:t>Ахитофел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ствара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план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за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коначни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ударац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Давиду</a:t>
            </a:r>
            <a:r>
              <a:rPr lang="en-US" sz="1700" dirty="0" smtClean="0">
                <a:latin typeface="Corbel" pitchFamily="34" charset="0"/>
              </a:rPr>
              <a:t>: </a:t>
            </a:r>
            <a:r>
              <a:rPr lang="en-US" sz="1700" dirty="0" err="1" smtClean="0">
                <a:latin typeface="Corbel" pitchFamily="34" charset="0"/>
              </a:rPr>
              <a:t>да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се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што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пре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окупи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војска</a:t>
            </a:r>
            <a:r>
              <a:rPr lang="en-US" sz="1700" dirty="0" smtClean="0">
                <a:latin typeface="Corbel" pitchFamily="34" charset="0"/>
              </a:rPr>
              <a:t> и </a:t>
            </a:r>
            <a:r>
              <a:rPr lang="en-US" sz="1700" dirty="0" err="1" smtClean="0">
                <a:latin typeface="Corbel" pitchFamily="34" charset="0"/>
              </a:rPr>
              <a:t>крене</a:t>
            </a:r>
            <a:r>
              <a:rPr lang="en-US" sz="1700" dirty="0" smtClean="0">
                <a:latin typeface="Corbel" pitchFamily="34" charset="0"/>
              </a:rPr>
              <a:t> у </a:t>
            </a:r>
            <a:r>
              <a:rPr lang="en-US" sz="1700" dirty="0" err="1" smtClean="0">
                <a:latin typeface="Corbel" pitchFamily="34" charset="0"/>
              </a:rPr>
              <a:t>потеру</a:t>
            </a:r>
            <a:r>
              <a:rPr lang="en-US" sz="1700" dirty="0" smtClean="0">
                <a:latin typeface="Corbel" pitchFamily="34" charset="0"/>
              </a:rPr>
              <a:t> и </a:t>
            </a:r>
            <a:r>
              <a:rPr lang="en-US" sz="1700" dirty="0" err="1" smtClean="0">
                <a:latin typeface="Corbel" pitchFamily="34" charset="0"/>
              </a:rPr>
              <a:t>да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се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растера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преостали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народ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уз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њега</a:t>
            </a:r>
            <a:r>
              <a:rPr lang="en-US" sz="1700" dirty="0" smtClean="0">
                <a:latin typeface="Corbel" pitchFamily="34" charset="0"/>
              </a:rPr>
              <a:t> и </a:t>
            </a:r>
            <a:r>
              <a:rPr lang="en-US" sz="1700" dirty="0" err="1" smtClean="0">
                <a:latin typeface="Corbel" pitchFamily="34" charset="0"/>
              </a:rPr>
              <a:t>убије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цар</a:t>
            </a:r>
            <a:endParaRPr lang="en-US" sz="1700" dirty="0" smtClean="0">
              <a:latin typeface="Corbel" pitchFamily="34" charset="0"/>
            </a:endParaRPr>
          </a:p>
          <a:p>
            <a:r>
              <a:rPr lang="en-US" sz="1700" dirty="0" err="1" smtClean="0">
                <a:latin typeface="Corbel" pitchFamily="34" charset="0"/>
              </a:rPr>
              <a:t>Авесалом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позива</a:t>
            </a:r>
            <a:r>
              <a:rPr lang="en-US" sz="1700" dirty="0" smtClean="0">
                <a:latin typeface="Corbel" pitchFamily="34" charset="0"/>
              </a:rPr>
              <a:t> и </a:t>
            </a:r>
            <a:r>
              <a:rPr lang="en-US" sz="1700" dirty="0" err="1" smtClean="0">
                <a:latin typeface="Corbel" pitchFamily="34" charset="0"/>
              </a:rPr>
              <a:t>Хусаја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да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да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мишљење</a:t>
            </a:r>
            <a:r>
              <a:rPr lang="en-US" sz="1700" dirty="0" smtClean="0">
                <a:latin typeface="Corbel" pitchFamily="34" charset="0"/>
              </a:rPr>
              <a:t>, а </a:t>
            </a:r>
            <a:r>
              <a:rPr lang="en-US" sz="1700" dirty="0" err="1" smtClean="0">
                <a:latin typeface="Corbel" pitchFamily="34" charset="0"/>
              </a:rPr>
              <a:t>он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будући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Давидов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пријатељ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прави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план</a:t>
            </a:r>
            <a:r>
              <a:rPr lang="en-US" sz="1700" dirty="0" smtClean="0">
                <a:latin typeface="Corbel" pitchFamily="34" charset="0"/>
              </a:rPr>
              <a:t> о </a:t>
            </a:r>
            <a:r>
              <a:rPr lang="en-US" sz="1700" dirty="0" err="1" smtClean="0">
                <a:latin typeface="Corbel" pitchFamily="34" charset="0"/>
              </a:rPr>
              <a:t>одуговлачењу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како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би</a:t>
            </a:r>
            <a:r>
              <a:rPr lang="en-US" sz="1700" dirty="0" smtClean="0">
                <a:latin typeface="Corbel" pitchFamily="34" charset="0"/>
              </a:rPr>
              <a:t> у </a:t>
            </a:r>
            <a:r>
              <a:rPr lang="en-US" sz="1700" dirty="0" err="1" smtClean="0">
                <a:latin typeface="Corbel" pitchFamily="34" charset="0"/>
              </a:rPr>
              <a:t>међувремену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послао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вест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Давиду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да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се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сакрије</a:t>
            </a:r>
            <a:endParaRPr lang="en-US" sz="1700" dirty="0" smtClean="0">
              <a:latin typeface="Corbel" pitchFamily="34" charset="0"/>
            </a:endParaRPr>
          </a:p>
          <a:p>
            <a:r>
              <a:rPr lang="en-US" sz="1700" dirty="0" err="1" smtClean="0">
                <a:latin typeface="Corbel" pitchFamily="34" charset="0"/>
              </a:rPr>
              <a:t>Хусај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се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изговара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како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су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људи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око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Давида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храбри</a:t>
            </a:r>
            <a:r>
              <a:rPr lang="en-US" sz="1700" dirty="0" smtClean="0">
                <a:latin typeface="Corbel" pitchFamily="34" charset="0"/>
              </a:rPr>
              <a:t> и </a:t>
            </a:r>
            <a:r>
              <a:rPr lang="en-US" sz="1700" dirty="0" err="1" smtClean="0">
                <a:latin typeface="Corbel" pitchFamily="34" charset="0"/>
              </a:rPr>
              <a:t>како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не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треба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кренути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пре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него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се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сакупи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велика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војска</a:t>
            </a:r>
            <a:r>
              <a:rPr lang="en-US" sz="1700" dirty="0" smtClean="0">
                <a:latin typeface="Corbel" pitchFamily="34" charset="0"/>
              </a:rPr>
              <a:t>, а </a:t>
            </a:r>
            <a:r>
              <a:rPr lang="en-US" sz="1700" dirty="0" err="1" smtClean="0">
                <a:latin typeface="Corbel" pitchFamily="34" charset="0"/>
              </a:rPr>
              <a:t>тиме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обезбеђује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довољно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времена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да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се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Давид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повуче</a:t>
            </a:r>
            <a:endParaRPr lang="en-US" sz="1700" dirty="0" smtClean="0">
              <a:latin typeface="Corbel" pitchFamily="34" charset="0"/>
            </a:endParaRPr>
          </a:p>
          <a:p>
            <a:r>
              <a:rPr lang="en-US" sz="1700" dirty="0" err="1" smtClean="0">
                <a:latin typeface="Corbel" pitchFamily="34" charset="0"/>
              </a:rPr>
              <a:t>Хусај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се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сусреће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са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Садоком</a:t>
            </a:r>
            <a:r>
              <a:rPr lang="en-US" sz="1700" dirty="0" smtClean="0">
                <a:latin typeface="Corbel" pitchFamily="34" charset="0"/>
              </a:rPr>
              <a:t> и </a:t>
            </a:r>
            <a:r>
              <a:rPr lang="en-US" sz="1700" dirty="0" err="1" smtClean="0">
                <a:latin typeface="Corbel" pitchFamily="34" charset="0"/>
              </a:rPr>
              <a:t>Авијатаром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како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би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организовао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b="1" dirty="0" err="1" smtClean="0">
                <a:latin typeface="Corbel" pitchFamily="34" charset="0"/>
              </a:rPr>
              <a:t>Јонатана</a:t>
            </a:r>
            <a:r>
              <a:rPr lang="en-US" sz="1700" b="1" dirty="0" smtClean="0">
                <a:latin typeface="Corbel" pitchFamily="34" charset="0"/>
              </a:rPr>
              <a:t> и </a:t>
            </a:r>
            <a:r>
              <a:rPr lang="en-US" sz="1700" b="1" dirty="0" err="1" smtClean="0">
                <a:latin typeface="Corbel" pitchFamily="34" charset="0"/>
              </a:rPr>
              <a:t>Ахимаса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као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гласнике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који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би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јавили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Давиду</a:t>
            </a:r>
            <a:endParaRPr lang="en-US" sz="1700" dirty="0" smtClean="0">
              <a:latin typeface="Corbel" pitchFamily="34" charset="0"/>
            </a:endParaRPr>
          </a:p>
          <a:p>
            <a:r>
              <a:rPr lang="en-US" sz="1700" dirty="0" err="1" smtClean="0">
                <a:latin typeface="Corbel" pitchFamily="34" charset="0"/>
              </a:rPr>
              <a:t>Јонатану</a:t>
            </a:r>
            <a:r>
              <a:rPr lang="en-US" sz="1700" dirty="0" smtClean="0">
                <a:latin typeface="Corbel" pitchFamily="34" charset="0"/>
              </a:rPr>
              <a:t> и </a:t>
            </a:r>
            <a:r>
              <a:rPr lang="en-US" sz="1700" dirty="0" err="1" smtClean="0">
                <a:latin typeface="Corbel" pitchFamily="34" charset="0"/>
              </a:rPr>
              <a:t>Ахимасу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бива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јављено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преко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једне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жене</a:t>
            </a:r>
            <a:r>
              <a:rPr lang="en-US" sz="1700" dirty="0" smtClean="0">
                <a:latin typeface="Corbel" pitchFamily="34" charset="0"/>
              </a:rPr>
              <a:t>, </a:t>
            </a:r>
            <a:r>
              <a:rPr lang="en-US" sz="1700" dirty="0" err="1" smtClean="0">
                <a:latin typeface="Corbel" pitchFamily="34" charset="0"/>
              </a:rPr>
              <a:t>али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били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су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примећени</a:t>
            </a:r>
            <a:r>
              <a:rPr lang="en-US" sz="1700" dirty="0" smtClean="0">
                <a:latin typeface="Corbel" pitchFamily="34" charset="0"/>
              </a:rPr>
              <a:t> и </a:t>
            </a:r>
            <a:r>
              <a:rPr lang="en-US" sz="1700" dirty="0" err="1" smtClean="0">
                <a:latin typeface="Corbel" pitchFamily="34" charset="0"/>
              </a:rPr>
              <a:t>долази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потера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за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њима</a:t>
            </a:r>
            <a:r>
              <a:rPr lang="en-US" sz="1700" dirty="0" smtClean="0">
                <a:latin typeface="Corbel" pitchFamily="34" charset="0"/>
              </a:rPr>
              <a:t>, </a:t>
            </a:r>
            <a:r>
              <a:rPr lang="en-US" sz="1700" dirty="0" err="1" smtClean="0">
                <a:latin typeface="Corbel" pitchFamily="34" charset="0"/>
              </a:rPr>
              <a:t>али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их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жена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крије</a:t>
            </a:r>
            <a:r>
              <a:rPr lang="en-US" sz="1700" dirty="0" smtClean="0">
                <a:latin typeface="Corbel" pitchFamily="34" charset="0"/>
              </a:rPr>
              <a:t> у </a:t>
            </a:r>
            <a:r>
              <a:rPr lang="en-US" sz="1700" dirty="0" err="1" smtClean="0">
                <a:latin typeface="Corbel" pitchFamily="34" charset="0"/>
              </a:rPr>
              <a:t>кући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једнога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човека</a:t>
            </a:r>
            <a:r>
              <a:rPr lang="en-US" sz="1700" dirty="0" smtClean="0">
                <a:latin typeface="Corbel" pitchFamily="34" charset="0"/>
              </a:rPr>
              <a:t> у </a:t>
            </a:r>
            <a:r>
              <a:rPr lang="en-US" sz="1700" dirty="0" err="1" smtClean="0">
                <a:latin typeface="Corbel" pitchFamily="34" charset="0"/>
              </a:rPr>
              <a:t>студенцу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којега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одозго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прекрива</a:t>
            </a:r>
            <a:r>
              <a:rPr lang="en-US" sz="1700" dirty="0" smtClean="0">
                <a:latin typeface="Corbel" pitchFamily="34" charset="0"/>
              </a:rPr>
              <a:t>; </a:t>
            </a:r>
          </a:p>
          <a:p>
            <a:r>
              <a:rPr lang="en-US" sz="1700" dirty="0" err="1" smtClean="0">
                <a:latin typeface="Corbel" pitchFamily="34" charset="0"/>
              </a:rPr>
              <a:t>Јонатан</a:t>
            </a:r>
            <a:r>
              <a:rPr lang="en-US" sz="1700" dirty="0" smtClean="0">
                <a:latin typeface="Corbel" pitchFamily="34" charset="0"/>
              </a:rPr>
              <a:t> и </a:t>
            </a:r>
            <a:r>
              <a:rPr lang="en-US" sz="1700" dirty="0" err="1" smtClean="0">
                <a:latin typeface="Corbel" pitchFamily="34" charset="0"/>
              </a:rPr>
              <a:t>Ахимас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умакоше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потери</a:t>
            </a:r>
            <a:r>
              <a:rPr lang="en-US" sz="1700" dirty="0" smtClean="0">
                <a:latin typeface="Corbel" pitchFamily="34" charset="0"/>
              </a:rPr>
              <a:t> и </a:t>
            </a:r>
            <a:r>
              <a:rPr lang="en-US" sz="1700" dirty="0" err="1" smtClean="0">
                <a:latin typeface="Corbel" pitchFamily="34" charset="0"/>
              </a:rPr>
              <a:t>јављају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Давиду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да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иде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преко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Јордана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што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овај</a:t>
            </a:r>
            <a:r>
              <a:rPr lang="en-US" sz="1700" dirty="0" smtClean="0">
                <a:latin typeface="Corbel" pitchFamily="34" charset="0"/>
              </a:rPr>
              <a:t> и </a:t>
            </a:r>
            <a:r>
              <a:rPr lang="en-US" sz="1700" dirty="0" err="1" smtClean="0">
                <a:latin typeface="Corbel" pitchFamily="34" charset="0"/>
              </a:rPr>
              <a:t>учини</a:t>
            </a:r>
            <a:endParaRPr lang="en-US" sz="1700" dirty="0" smtClean="0">
              <a:latin typeface="Corbel" pitchFamily="34" charset="0"/>
            </a:endParaRPr>
          </a:p>
          <a:p>
            <a:r>
              <a:rPr lang="en-US" sz="1700" dirty="0" err="1" smtClean="0">
                <a:latin typeface="Corbel" pitchFamily="34" charset="0"/>
              </a:rPr>
              <a:t>Авесалом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прихвата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Хусајев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предлог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пре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него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Ахитофелов</a:t>
            </a:r>
            <a:r>
              <a:rPr lang="en-US" sz="1700" dirty="0" smtClean="0">
                <a:latin typeface="Corbel" pitchFamily="34" charset="0"/>
              </a:rPr>
              <a:t>; </a:t>
            </a:r>
            <a:r>
              <a:rPr lang="en-US" sz="1700" dirty="0" err="1" smtClean="0">
                <a:latin typeface="Corbel" pitchFamily="34" charset="0"/>
              </a:rPr>
              <a:t>Ахитофел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одлази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кући</a:t>
            </a:r>
            <a:r>
              <a:rPr lang="en-US" sz="1700" dirty="0" smtClean="0">
                <a:latin typeface="Corbel" pitchFamily="34" charset="0"/>
              </a:rPr>
              <a:t> и </a:t>
            </a:r>
            <a:r>
              <a:rPr lang="en-US" sz="1700" dirty="0" err="1" smtClean="0">
                <a:latin typeface="Corbel" pitchFamily="34" charset="0"/>
              </a:rPr>
              <a:t>беси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се</a:t>
            </a:r>
            <a:r>
              <a:rPr lang="en-US" sz="1700" dirty="0" smtClean="0">
                <a:latin typeface="Corbel" pitchFamily="34" charset="0"/>
              </a:rPr>
              <a:t> (</a:t>
            </a:r>
            <a:r>
              <a:rPr lang="en-US" sz="1700" dirty="0" err="1" smtClean="0">
                <a:latin typeface="Corbel" pitchFamily="34" charset="0"/>
              </a:rPr>
              <a:t>Ахитофел</a:t>
            </a:r>
            <a:r>
              <a:rPr lang="en-US" sz="1700" dirty="0" smtClean="0">
                <a:latin typeface="Corbel" pitchFamily="34" charset="0"/>
              </a:rPr>
              <a:t> = </a:t>
            </a:r>
            <a:r>
              <a:rPr lang="en-US" sz="1700" dirty="0" err="1" smtClean="0">
                <a:latin typeface="Corbel" pitchFamily="34" charset="0"/>
              </a:rPr>
              <a:t>Јуда</a:t>
            </a:r>
            <a:r>
              <a:rPr lang="en-US" sz="1700" dirty="0" smtClean="0">
                <a:latin typeface="Corbel" pitchFamily="34" charset="0"/>
              </a:rPr>
              <a:t>, </a:t>
            </a:r>
            <a:r>
              <a:rPr lang="en-US" sz="1700" dirty="0" err="1" smtClean="0">
                <a:latin typeface="Corbel" pitchFamily="34" charset="0"/>
              </a:rPr>
              <a:t>симбол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издаје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Мт</a:t>
            </a:r>
            <a:r>
              <a:rPr lang="en-US" sz="1700" dirty="0" smtClean="0">
                <a:latin typeface="Corbel" pitchFamily="34" charset="0"/>
              </a:rPr>
              <a:t> 27, 5)</a:t>
            </a:r>
          </a:p>
          <a:p>
            <a:r>
              <a:rPr lang="en-US" sz="1700" dirty="0" err="1" smtClean="0">
                <a:latin typeface="Corbel" pitchFamily="34" charset="0"/>
              </a:rPr>
              <a:t>Давид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налази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уточиште</a:t>
            </a:r>
            <a:r>
              <a:rPr lang="en-US" sz="1700" dirty="0" smtClean="0">
                <a:latin typeface="Corbel" pitchFamily="34" charset="0"/>
              </a:rPr>
              <a:t> у </a:t>
            </a:r>
            <a:r>
              <a:rPr lang="en-US" sz="1700" dirty="0" err="1" smtClean="0">
                <a:latin typeface="Corbel" pitchFamily="34" charset="0"/>
              </a:rPr>
              <a:t>Маханајиму</a:t>
            </a:r>
            <a:r>
              <a:rPr lang="en-US" sz="1700" dirty="0" smtClean="0">
                <a:latin typeface="Corbel" pitchFamily="34" charset="0"/>
              </a:rPr>
              <a:t> и </a:t>
            </a:r>
            <a:r>
              <a:rPr lang="en-US" sz="1700" dirty="0" err="1" smtClean="0">
                <a:latin typeface="Corbel" pitchFamily="34" charset="0"/>
              </a:rPr>
              <a:t>народ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тамошњи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га</a:t>
            </a:r>
            <a:r>
              <a:rPr lang="en-US" sz="1700" dirty="0" smtClean="0">
                <a:latin typeface="Corbel" pitchFamily="34" charset="0"/>
              </a:rPr>
              <a:t> </a:t>
            </a:r>
            <a:r>
              <a:rPr lang="en-US" sz="1700" dirty="0" err="1" smtClean="0">
                <a:latin typeface="Corbel" pitchFamily="34" charset="0"/>
              </a:rPr>
              <a:t>помаже</a:t>
            </a:r>
            <a:r>
              <a:rPr lang="en-US" sz="1700" dirty="0" smtClean="0">
                <a:latin typeface="Corbel" pitchFamily="34" charset="0"/>
              </a:rPr>
              <a:t> и </a:t>
            </a:r>
            <a:r>
              <a:rPr lang="en-US" sz="1700" dirty="0" err="1" smtClean="0">
                <a:latin typeface="Corbel" pitchFamily="34" charset="0"/>
              </a:rPr>
              <a:t>храни</a:t>
            </a:r>
            <a:endParaRPr lang="en-US" sz="17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685800"/>
            <a:ext cx="7620000" cy="6172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CS" sz="2000" b="1" dirty="0" smtClean="0">
                <a:latin typeface="Corbel" pitchFamily="34" charset="0"/>
              </a:rPr>
              <a:t>  В</a:t>
            </a:r>
            <a:r>
              <a:rPr lang="sr-Cyrl-RS" sz="2000" b="1" dirty="0" smtClean="0">
                <a:latin typeface="Corbel" pitchFamily="34" charset="0"/>
              </a:rPr>
              <a:t>ест о Сауловој смрти</a:t>
            </a:r>
          </a:p>
          <a:p>
            <a:pPr algn="ctr">
              <a:buNone/>
            </a:pPr>
            <a:endParaRPr lang="en-US" sz="2000" b="1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део</a:t>
            </a:r>
            <a:r>
              <a:rPr lang="en-US" sz="2000" dirty="0" smtClean="0">
                <a:latin typeface="Corbel" pitchFamily="34" charset="0"/>
              </a:rPr>
              <a:t> 1 - </a:t>
            </a:r>
            <a:r>
              <a:rPr lang="en-US" sz="2000" dirty="0" err="1" smtClean="0">
                <a:latin typeface="Corbel" pitchFamily="34" charset="0"/>
              </a:rPr>
              <a:t>смрт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доносиоца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вести</a:t>
            </a:r>
            <a:r>
              <a:rPr lang="en-US" sz="2000" dirty="0" smtClean="0">
                <a:latin typeface="Corbel" pitchFamily="34" charset="0"/>
              </a:rPr>
              <a:t> о </a:t>
            </a:r>
            <a:r>
              <a:rPr lang="en-US" sz="2000" dirty="0" err="1" smtClean="0">
                <a:latin typeface="Corbel" pitchFamily="34" charset="0"/>
              </a:rPr>
              <a:t>погибији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Сауловој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Давид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b="1" dirty="0" err="1" smtClean="0">
                <a:latin typeface="Corbel" pitchFamily="34" charset="0"/>
              </a:rPr>
              <a:t>Сиклагу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прима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гласника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i="1" dirty="0" smtClean="0">
                <a:latin typeface="Corbel" pitchFamily="34" charset="0"/>
              </a:rPr>
              <a:t>„</a:t>
            </a:r>
            <a:r>
              <a:rPr lang="en-US" sz="2000" i="1" dirty="0" err="1" smtClean="0">
                <a:latin typeface="Corbel" pitchFamily="34" charset="0"/>
              </a:rPr>
              <a:t>раздртијех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хаљина</a:t>
            </a:r>
            <a:r>
              <a:rPr lang="en-US" sz="2000" i="1" dirty="0" smtClean="0">
                <a:latin typeface="Corbel" pitchFamily="34" charset="0"/>
              </a:rPr>
              <a:t> и </a:t>
            </a:r>
            <a:r>
              <a:rPr lang="en-US" sz="2000" i="1" dirty="0" err="1" smtClean="0">
                <a:latin typeface="Corbel" pitchFamily="34" charset="0"/>
              </a:rPr>
              <a:t>главе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посуте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прахом</a:t>
            </a:r>
            <a:r>
              <a:rPr lang="en-US" sz="2000" i="1" dirty="0" smtClean="0">
                <a:latin typeface="Corbel" pitchFamily="34" charset="0"/>
              </a:rPr>
              <a:t>“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гласник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представља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као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Амаличанин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описује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Саулову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смрт</a:t>
            </a:r>
            <a:r>
              <a:rPr lang="en-US" sz="2000" dirty="0" smtClean="0">
                <a:latin typeface="Corbel" pitchFamily="34" charset="0"/>
              </a:rPr>
              <a:t>: </a:t>
            </a:r>
            <a:r>
              <a:rPr lang="en-US" sz="2000" dirty="0" err="1" smtClean="0">
                <a:latin typeface="Corbel" pitchFamily="34" charset="0"/>
              </a:rPr>
              <a:t>Саул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молио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убије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он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то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учинио</a:t>
            </a:r>
            <a:r>
              <a:rPr lang="en-US" sz="2000" dirty="0" smtClean="0">
                <a:latin typeface="Corbel" pitchFamily="34" charset="0"/>
              </a:rPr>
              <a:t> (</a:t>
            </a:r>
            <a:r>
              <a:rPr lang="en-US" sz="2000" dirty="0" err="1" smtClean="0">
                <a:latin typeface="Corbel" pitchFamily="34" charset="0"/>
              </a:rPr>
              <a:t>различит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извештај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од</a:t>
            </a:r>
            <a:r>
              <a:rPr lang="en-US" sz="2000" dirty="0" smtClean="0">
                <a:latin typeface="Corbel" pitchFamily="34" charset="0"/>
              </a:rPr>
              <a:t> 1Сам 31 4-5)</a:t>
            </a:r>
          </a:p>
          <a:p>
            <a:r>
              <a:rPr lang="en-US" sz="2000" dirty="0" err="1" smtClean="0">
                <a:latin typeface="Corbel" pitchFamily="34" charset="0"/>
              </a:rPr>
              <a:t>Амаличанин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узе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венац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царски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гривну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руке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донесе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Давиду</a:t>
            </a:r>
            <a:r>
              <a:rPr lang="en-US" sz="2000" dirty="0" smtClean="0">
                <a:latin typeface="Corbel" pitchFamily="34" charset="0"/>
              </a:rPr>
              <a:t> (</a:t>
            </a:r>
            <a:r>
              <a:rPr lang="en-US" sz="2000" dirty="0" err="1" smtClean="0">
                <a:latin typeface="Corbel" pitchFamily="34" charset="0"/>
              </a:rPr>
              <a:t>мислећи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ће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Давид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наградити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јер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вероватно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знао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су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непријатељству</a:t>
            </a:r>
            <a:r>
              <a:rPr lang="en-US" sz="2000" dirty="0" smtClean="0">
                <a:latin typeface="Corbel" pitchFamily="34" charset="0"/>
              </a:rPr>
              <a:t>)</a:t>
            </a:r>
          </a:p>
          <a:p>
            <a:r>
              <a:rPr lang="en-US" sz="2000" dirty="0" err="1" smtClean="0">
                <a:latin typeface="Corbel" pitchFamily="34" charset="0"/>
              </a:rPr>
              <a:t>Давид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му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одговара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ст</a:t>
            </a:r>
            <a:r>
              <a:rPr lang="en-US" sz="2000" dirty="0" smtClean="0">
                <a:latin typeface="Corbel" pitchFamily="34" charset="0"/>
              </a:rPr>
              <a:t>. 14: </a:t>
            </a:r>
            <a:r>
              <a:rPr lang="en-US" sz="2000" i="1" dirty="0" smtClean="0">
                <a:latin typeface="Corbel" pitchFamily="34" charset="0"/>
              </a:rPr>
              <a:t>„</a:t>
            </a:r>
            <a:r>
              <a:rPr lang="en-US" sz="2000" i="1" dirty="0" err="1" smtClean="0">
                <a:latin typeface="Corbel" pitchFamily="34" charset="0"/>
              </a:rPr>
              <a:t>Како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те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није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било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страх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подићи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руку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своју</a:t>
            </a:r>
            <a:r>
              <a:rPr lang="en-US" sz="2000" i="1" dirty="0" smtClean="0">
                <a:latin typeface="Corbel" pitchFamily="34" charset="0"/>
              </a:rPr>
              <a:t> и </a:t>
            </a:r>
            <a:r>
              <a:rPr lang="en-US" sz="2000" i="1" dirty="0" err="1" smtClean="0">
                <a:latin typeface="Corbel" pitchFamily="34" charset="0"/>
              </a:rPr>
              <a:t>убити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помазаника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Господњега</a:t>
            </a:r>
            <a:r>
              <a:rPr lang="en-US" sz="2000" i="1" dirty="0" smtClean="0">
                <a:latin typeface="Corbel" pitchFamily="34" charset="0"/>
              </a:rPr>
              <a:t>?“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заповеда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момку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убије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део</a:t>
            </a:r>
            <a:r>
              <a:rPr lang="en-US" sz="2000" dirty="0" smtClean="0">
                <a:latin typeface="Corbel" pitchFamily="34" charset="0"/>
              </a:rPr>
              <a:t> 2 – </a:t>
            </a:r>
            <a:r>
              <a:rPr lang="en-US" sz="2000" dirty="0" err="1" smtClean="0">
                <a:latin typeface="Corbel" pitchFamily="34" charset="0"/>
              </a:rPr>
              <a:t>Давидово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туговање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због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смрти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Саула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Јонатана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ст</a:t>
            </a:r>
            <a:r>
              <a:rPr lang="en-US" sz="2000" dirty="0" smtClean="0">
                <a:latin typeface="Corbel" pitchFamily="34" charset="0"/>
              </a:rPr>
              <a:t>. 21: </a:t>
            </a:r>
            <a:r>
              <a:rPr lang="en-US" sz="2000" i="1" dirty="0" smtClean="0">
                <a:latin typeface="Corbel" pitchFamily="34" charset="0"/>
              </a:rPr>
              <a:t>„</a:t>
            </a:r>
            <a:r>
              <a:rPr lang="en-US" sz="2000" i="1" dirty="0" err="1" smtClean="0">
                <a:latin typeface="Corbel" pitchFamily="34" charset="0"/>
              </a:rPr>
              <a:t>Горе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Гелвујске</a:t>
            </a:r>
            <a:r>
              <a:rPr lang="en-US" sz="2000" i="1" dirty="0" smtClean="0">
                <a:latin typeface="Corbel" pitchFamily="34" charset="0"/>
              </a:rPr>
              <a:t>, </a:t>
            </a:r>
            <a:r>
              <a:rPr lang="en-US" sz="2000" i="1" dirty="0" err="1" smtClean="0">
                <a:latin typeface="Corbel" pitchFamily="34" charset="0"/>
              </a:rPr>
              <a:t>не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падала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ни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роса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ни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дажд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на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вас</a:t>
            </a:r>
            <a:r>
              <a:rPr lang="en-US" sz="2000" i="1" dirty="0" smtClean="0">
                <a:latin typeface="Corbel" pitchFamily="34" charset="0"/>
              </a:rPr>
              <a:t>, и </a:t>
            </a:r>
            <a:r>
              <a:rPr lang="en-US" sz="2000" i="1" dirty="0" err="1" smtClean="0">
                <a:latin typeface="Corbel" pitchFamily="34" charset="0"/>
              </a:rPr>
              <a:t>не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родило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поље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на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принос</a:t>
            </a:r>
            <a:r>
              <a:rPr lang="en-US" sz="2000" i="1" dirty="0" smtClean="0">
                <a:latin typeface="Corbel" pitchFamily="34" charset="0"/>
              </a:rPr>
              <a:t>, </a:t>
            </a:r>
            <a:r>
              <a:rPr lang="en-US" sz="2000" i="1" dirty="0" err="1" smtClean="0">
                <a:latin typeface="Corbel" pitchFamily="34" charset="0"/>
              </a:rPr>
              <a:t>јер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је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ту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бачен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штит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са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јунака</a:t>
            </a:r>
            <a:r>
              <a:rPr lang="en-US" sz="2000" i="1" dirty="0" smtClean="0">
                <a:latin typeface="Corbel" pitchFamily="34" charset="0"/>
              </a:rPr>
              <a:t>, </a:t>
            </a:r>
            <a:r>
              <a:rPr lang="en-US" sz="2000" i="1" dirty="0" err="1" smtClean="0">
                <a:latin typeface="Corbel" pitchFamily="34" charset="0"/>
              </a:rPr>
              <a:t>штит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Саулов</a:t>
            </a:r>
            <a:r>
              <a:rPr lang="en-US" sz="2000" i="1" dirty="0" smtClean="0">
                <a:latin typeface="Corbel" pitchFamily="34" charset="0"/>
              </a:rPr>
              <a:t>, </a:t>
            </a:r>
            <a:r>
              <a:rPr lang="en-US" sz="2000" i="1" dirty="0" err="1" smtClean="0">
                <a:latin typeface="Corbel" pitchFamily="34" charset="0"/>
              </a:rPr>
              <a:t>као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да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није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помазан</a:t>
            </a:r>
            <a:r>
              <a:rPr lang="en-US" sz="2000" i="1" dirty="0" smtClean="0">
                <a:latin typeface="Corbel" pitchFamily="34" charset="0"/>
              </a:rPr>
              <a:t> </a:t>
            </a:r>
            <a:r>
              <a:rPr lang="en-US" sz="2000" i="1" dirty="0" err="1" smtClean="0">
                <a:latin typeface="Corbel" pitchFamily="34" charset="0"/>
              </a:rPr>
              <a:t>уљем</a:t>
            </a:r>
            <a:r>
              <a:rPr lang="en-US" sz="2000" i="1" dirty="0" smtClean="0">
                <a:latin typeface="Corbel" pitchFamily="34" charset="0"/>
              </a:rPr>
              <a:t>“</a:t>
            </a:r>
            <a:endParaRPr lang="en-US" sz="20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18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609600"/>
            <a:ext cx="7620000" cy="62484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200" b="1" dirty="0" err="1" smtClean="0">
                <a:latin typeface="Corbel" pitchFamily="34" charset="0"/>
              </a:rPr>
              <a:t>Смрт</a:t>
            </a:r>
            <a:r>
              <a:rPr lang="en-US" sz="2200" b="1" dirty="0" smtClean="0">
                <a:latin typeface="Corbel" pitchFamily="34" charset="0"/>
              </a:rPr>
              <a:t> </a:t>
            </a:r>
            <a:r>
              <a:rPr lang="en-US" sz="2200" b="1" dirty="0" err="1" smtClean="0">
                <a:latin typeface="Corbel" pitchFamily="34" charset="0"/>
              </a:rPr>
              <a:t>Авесаломова</a:t>
            </a:r>
            <a:endParaRPr lang="sr-Cyrl-RS" sz="22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Авесалом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поставља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над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војском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Амасу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креће</a:t>
            </a:r>
            <a:r>
              <a:rPr lang="en-US" sz="2200" dirty="0" smtClean="0">
                <a:latin typeface="Corbel" pitchFamily="34" charset="0"/>
              </a:rPr>
              <a:t> у </a:t>
            </a:r>
            <a:r>
              <a:rPr lang="en-US" sz="2200" dirty="0" err="1" smtClean="0">
                <a:latin typeface="Corbel" pitchFamily="34" charset="0"/>
              </a:rPr>
              <a:t>битку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против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Давида</a:t>
            </a: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Давид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окупља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око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себе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племена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која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њему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верна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поставља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Јоава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Ависаја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над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војском</a:t>
            </a: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војске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сукобљавају</a:t>
            </a:r>
            <a:r>
              <a:rPr lang="en-US" sz="2200" dirty="0" smtClean="0">
                <a:latin typeface="Corbel" pitchFamily="34" charset="0"/>
              </a:rPr>
              <a:t> у </a:t>
            </a:r>
            <a:r>
              <a:rPr lang="en-US" sz="2200" b="1" dirty="0" err="1" smtClean="0">
                <a:latin typeface="Corbel" pitchFamily="34" charset="0"/>
              </a:rPr>
              <a:t>гори</a:t>
            </a:r>
            <a:r>
              <a:rPr lang="en-US" sz="2200" b="1" dirty="0" smtClean="0">
                <a:latin typeface="Corbel" pitchFamily="34" charset="0"/>
              </a:rPr>
              <a:t> </a:t>
            </a:r>
            <a:r>
              <a:rPr lang="en-US" sz="2200" b="1" dirty="0" err="1" smtClean="0">
                <a:latin typeface="Corbel" pitchFamily="34" charset="0"/>
              </a:rPr>
              <a:t>Јефремовој</a:t>
            </a:r>
            <a:r>
              <a:rPr lang="en-US" sz="2200" b="1" dirty="0" smtClean="0">
                <a:latin typeface="Corbel" pitchFamily="34" charset="0"/>
              </a:rPr>
              <a:t> </a:t>
            </a:r>
            <a:r>
              <a:rPr lang="en-US" sz="2200" dirty="0" smtClean="0">
                <a:latin typeface="Corbel" pitchFamily="34" charset="0"/>
              </a:rPr>
              <a:t>и </a:t>
            </a:r>
            <a:r>
              <a:rPr lang="en-US" sz="2200" dirty="0" err="1" smtClean="0">
                <a:latin typeface="Corbel" pitchFamily="34" charset="0"/>
              </a:rPr>
              <a:t>погибе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много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народа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али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победи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Давидова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војска</a:t>
            </a:r>
            <a:r>
              <a:rPr lang="en-US" sz="2200" dirty="0" smtClean="0">
                <a:latin typeface="Corbel" pitchFamily="34" charset="0"/>
              </a:rPr>
              <a:t> </a:t>
            </a:r>
          </a:p>
          <a:p>
            <a:r>
              <a:rPr lang="en-US" sz="2200" dirty="0" err="1" smtClean="0">
                <a:latin typeface="Corbel" pitchFamily="34" charset="0"/>
              </a:rPr>
              <a:t>битка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сужава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око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Авесалома</a:t>
            </a:r>
            <a:r>
              <a:rPr lang="en-US" sz="2200" dirty="0" smtClean="0">
                <a:latin typeface="Corbel" pitchFamily="34" charset="0"/>
              </a:rPr>
              <a:t>, а </a:t>
            </a:r>
            <a:r>
              <a:rPr lang="en-US" sz="2200" dirty="0" err="1" smtClean="0">
                <a:latin typeface="Corbel" pitchFamily="34" charset="0"/>
              </a:rPr>
              <a:t>он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јашући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мазги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запетља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своју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дугу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косу</a:t>
            </a:r>
            <a:r>
              <a:rPr lang="en-US" sz="2200" dirty="0" smtClean="0">
                <a:latin typeface="Corbel" pitchFamily="34" charset="0"/>
              </a:rPr>
              <a:t> о </a:t>
            </a:r>
            <a:r>
              <a:rPr lang="en-US" sz="2200" dirty="0" err="1" smtClean="0">
                <a:latin typeface="Corbel" pitchFamily="34" charset="0"/>
              </a:rPr>
              <a:t>храстову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грану</a:t>
            </a: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док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још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беше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жив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Јоав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одлучује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убије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Авесалома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одапињући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три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стреле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бацише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га</a:t>
            </a:r>
            <a:r>
              <a:rPr lang="en-US" sz="2200" dirty="0" smtClean="0">
                <a:latin typeface="Corbel" pitchFamily="34" charset="0"/>
              </a:rPr>
              <a:t> у </a:t>
            </a:r>
            <a:r>
              <a:rPr lang="en-US" sz="2200" dirty="0" err="1" smtClean="0">
                <a:latin typeface="Corbel" pitchFamily="34" charset="0"/>
              </a:rPr>
              <a:t>јаму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набацаше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одозго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камење</a:t>
            </a: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Ахимас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син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Јоавов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Хусија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иду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као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гласници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јаве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Давиду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саопштавају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је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Авесалом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погинуо</a:t>
            </a:r>
            <a:r>
              <a:rPr lang="en-US" sz="2200" dirty="0" smtClean="0">
                <a:latin typeface="Corbel" pitchFamily="34" charset="0"/>
              </a:rPr>
              <a:t> у </a:t>
            </a:r>
            <a:r>
              <a:rPr lang="en-US" sz="2200" dirty="0" err="1" smtClean="0">
                <a:latin typeface="Corbel" pitchFamily="34" charset="0"/>
              </a:rPr>
              <a:t>бици</a:t>
            </a: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почетак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Давидовог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јадиковања</a:t>
            </a:r>
            <a:endParaRPr lang="en-US" sz="22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19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066800"/>
            <a:ext cx="7620000" cy="5791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400" b="1" dirty="0" err="1" smtClean="0">
                <a:latin typeface="Corbel" pitchFamily="34" charset="0"/>
              </a:rPr>
              <a:t>Давидова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великодушност</a:t>
            </a:r>
            <a:endParaRPr lang="sr-Cyrl-RS" sz="24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Давид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показује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великодушан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не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прогони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оне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који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пошли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Авесаломом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очигледно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Јоавово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противљење</a:t>
            </a:r>
            <a:r>
              <a:rPr lang="en-US" sz="2400" dirty="0" smtClean="0">
                <a:latin typeface="Corbel" pitchFamily="34" charset="0"/>
              </a:rPr>
              <a:t> („</a:t>
            </a:r>
            <a:r>
              <a:rPr lang="en-US" sz="2400" dirty="0" err="1" smtClean="0">
                <a:latin typeface="Corbel" pitchFamily="34" charset="0"/>
              </a:rPr>
              <a:t>амнестија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Јуде</a:t>
            </a:r>
            <a:r>
              <a:rPr lang="en-US" sz="2400" dirty="0" smtClean="0">
                <a:latin typeface="Corbel" pitchFamily="34" charset="0"/>
              </a:rPr>
              <a:t>“)</a:t>
            </a:r>
          </a:p>
          <a:p>
            <a:r>
              <a:rPr lang="en-US" sz="2400" dirty="0" err="1" smtClean="0">
                <a:latin typeface="Corbel" pitchFamily="34" charset="0"/>
              </a:rPr>
              <a:t>Давиду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поново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прилазе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Амасу</a:t>
            </a:r>
            <a:r>
              <a:rPr lang="en-US" sz="2400" dirty="0" smtClean="0">
                <a:latin typeface="Corbel" pitchFamily="34" charset="0"/>
              </a:rPr>
              <a:t> (</a:t>
            </a:r>
            <a:r>
              <a:rPr lang="en-US" sz="2400" dirty="0" err="1" smtClean="0">
                <a:latin typeface="Corbel" pitchFamily="34" charset="0"/>
              </a:rPr>
              <a:t>заповедник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Авесаломове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војске</a:t>
            </a:r>
            <a:r>
              <a:rPr lang="en-US" sz="2400" dirty="0" smtClean="0">
                <a:latin typeface="Corbel" pitchFamily="34" charset="0"/>
              </a:rPr>
              <a:t>), </a:t>
            </a:r>
            <a:r>
              <a:rPr lang="en-US" sz="2400" dirty="0" err="1" smtClean="0">
                <a:latin typeface="Corbel" pitchFamily="34" charset="0"/>
              </a:rPr>
              <a:t>Мефивостеја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Сиву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Симеја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који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псовао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многе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друге</a:t>
            </a:r>
            <a:endParaRPr lang="en-US" sz="24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20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762000"/>
            <a:ext cx="7620000" cy="6096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400" b="1" dirty="0" err="1" smtClean="0">
                <a:latin typeface="Corbel" pitchFamily="34" charset="0"/>
              </a:rPr>
              <a:t>Севина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буна</a:t>
            </a:r>
            <a:endParaRPr lang="sr-Cyrl-RS" sz="24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Севина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буна</a:t>
            </a:r>
            <a:r>
              <a:rPr lang="en-US" sz="2400" dirty="0" smtClean="0">
                <a:latin typeface="Corbel" pitchFamily="34" charset="0"/>
              </a:rPr>
              <a:t>: </a:t>
            </a:r>
            <a:r>
              <a:rPr lang="en-US" sz="2400" dirty="0" err="1" smtClean="0">
                <a:latin typeface="Corbel" pitchFamily="34" charset="0"/>
              </a:rPr>
              <a:t>Сева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син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Вихријев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покушава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откаже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послушност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Израиља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Давиду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као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цару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Амаса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Јоав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крећу</a:t>
            </a:r>
            <a:r>
              <a:rPr lang="en-US" sz="2400" dirty="0" smtClean="0">
                <a:latin typeface="Corbel" pitchFamily="34" charset="0"/>
              </a:rPr>
              <a:t> у </a:t>
            </a:r>
            <a:r>
              <a:rPr lang="en-US" sz="2400" dirty="0" err="1" smtClean="0">
                <a:latin typeface="Corbel" pitchFamily="34" charset="0"/>
              </a:rPr>
              <a:t>гушење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буне</a:t>
            </a:r>
            <a:r>
              <a:rPr lang="en-US" sz="2400" dirty="0" smtClean="0">
                <a:latin typeface="Corbel" pitchFamily="34" charset="0"/>
              </a:rPr>
              <a:t>; </a:t>
            </a:r>
            <a:r>
              <a:rPr lang="en-US" sz="2400" dirty="0" err="1" smtClean="0">
                <a:latin typeface="Corbel" pitchFamily="34" charset="0"/>
              </a:rPr>
              <a:t>Јоав</a:t>
            </a:r>
            <a:r>
              <a:rPr lang="en-US" sz="2400" dirty="0" smtClean="0">
                <a:latin typeface="Corbel" pitchFamily="34" charset="0"/>
              </a:rPr>
              <a:t> (</a:t>
            </a:r>
            <a:r>
              <a:rPr lang="en-US" sz="2400" dirty="0" err="1" smtClean="0">
                <a:latin typeface="Corbel" pitchFamily="34" charset="0"/>
              </a:rPr>
              <a:t>обрачунава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свим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политичким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противницима</a:t>
            </a:r>
            <a:r>
              <a:rPr lang="en-US" sz="2400" dirty="0" smtClean="0">
                <a:latin typeface="Corbel" pitchFamily="34" charset="0"/>
              </a:rPr>
              <a:t>: </a:t>
            </a:r>
            <a:r>
              <a:rPr lang="en-US" sz="2400" dirty="0" err="1" smtClean="0">
                <a:latin typeface="Corbel" pitchFamily="34" charset="0"/>
              </a:rPr>
              <a:t>прво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Авенир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па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Авесалом</a:t>
            </a:r>
            <a:r>
              <a:rPr lang="en-US" sz="2400" dirty="0" smtClean="0">
                <a:latin typeface="Corbel" pitchFamily="34" charset="0"/>
              </a:rPr>
              <a:t>) </a:t>
            </a:r>
            <a:r>
              <a:rPr lang="en-US" sz="2400" dirty="0" err="1" smtClean="0">
                <a:latin typeface="Corbel" pitchFamily="34" charset="0"/>
              </a:rPr>
              <a:t>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лукав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начин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убија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Амасу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оставља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поред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пута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Јоав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прикупља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све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људе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који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одани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креће</a:t>
            </a:r>
            <a:r>
              <a:rPr lang="en-US" sz="2400" dirty="0" smtClean="0">
                <a:latin typeface="Corbel" pitchFamily="34" charset="0"/>
              </a:rPr>
              <a:t> у </a:t>
            </a:r>
            <a:r>
              <a:rPr lang="en-US" sz="2400" dirty="0" err="1" smtClean="0">
                <a:latin typeface="Corbel" pitchFamily="34" charset="0"/>
              </a:rPr>
              <a:t>коначну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потеру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Севом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стиже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га</a:t>
            </a:r>
            <a:r>
              <a:rPr lang="en-US" sz="2400" dirty="0" smtClean="0">
                <a:latin typeface="Corbel" pitchFamily="34" charset="0"/>
              </a:rPr>
              <a:t> у </a:t>
            </a:r>
            <a:r>
              <a:rPr lang="en-US" sz="2400" dirty="0" err="1" smtClean="0">
                <a:latin typeface="Corbel" pitchFamily="34" charset="0"/>
              </a:rPr>
              <a:t>Авелу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Јоав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прво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опседа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град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али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онда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преговара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људима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предају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Севу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што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ови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учинише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убише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Севу</a:t>
            </a:r>
            <a:r>
              <a:rPr lang="en-US" sz="2400" dirty="0" smtClean="0">
                <a:latin typeface="Corbel" pitchFamily="34" charset="0"/>
              </a:rPr>
              <a:t>, а </a:t>
            </a:r>
            <a:r>
              <a:rPr lang="en-US" sz="2400" dirty="0" err="1" smtClean="0">
                <a:latin typeface="Corbel" pitchFamily="34" charset="0"/>
              </a:rPr>
              <a:t>поштедеше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град</a:t>
            </a:r>
            <a:endParaRPr lang="en-US" sz="24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21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685800"/>
            <a:ext cx="7620000" cy="6172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000" b="1" dirty="0" err="1" smtClean="0">
                <a:latin typeface="Corbel" pitchFamily="34" charset="0"/>
              </a:rPr>
              <a:t>Давид</a:t>
            </a:r>
            <a:r>
              <a:rPr lang="en-US" sz="2000" b="1" dirty="0" smtClean="0">
                <a:latin typeface="Corbel" pitchFamily="34" charset="0"/>
              </a:rPr>
              <a:t> и </a:t>
            </a:r>
            <a:r>
              <a:rPr lang="en-US" sz="2000" b="1" dirty="0" err="1" smtClean="0">
                <a:latin typeface="Corbel" pitchFamily="34" charset="0"/>
              </a:rPr>
              <a:t>Гаваоњани</a:t>
            </a:r>
            <a:endParaRPr lang="sr-Cyrl-RS" sz="20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избија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глад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земљи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Давид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моли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Господу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за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престанак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невоље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Господ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одговара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глад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због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Саула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дома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његовог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што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погубио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Гаваоњане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који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нису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Израиљци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него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Амореји</a:t>
            </a:r>
            <a:r>
              <a:rPr lang="en-US" sz="2000" dirty="0" smtClean="0">
                <a:latin typeface="Corbel" pitchFamily="34" charset="0"/>
              </a:rPr>
              <a:t>, а </a:t>
            </a:r>
            <a:r>
              <a:rPr lang="en-US" sz="2000" dirty="0" err="1" smtClean="0">
                <a:latin typeface="Corbel" pitchFamily="34" charset="0"/>
              </a:rPr>
              <a:t>којима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обећано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неће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бити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побијени</a:t>
            </a:r>
            <a:r>
              <a:rPr lang="en-US" sz="2000" dirty="0" smtClean="0">
                <a:latin typeface="Corbel" pitchFamily="34" charset="0"/>
              </a:rPr>
              <a:t> (</a:t>
            </a:r>
            <a:r>
              <a:rPr lang="en-US" sz="2000" dirty="0" err="1" smtClean="0">
                <a:latin typeface="Corbel" pitchFamily="34" charset="0"/>
              </a:rPr>
              <a:t>ИНав</a:t>
            </a:r>
            <a:r>
              <a:rPr lang="en-US" sz="2000" dirty="0" smtClean="0">
                <a:latin typeface="Corbel" pitchFamily="34" charset="0"/>
              </a:rPr>
              <a:t> 9, 15-19)</a:t>
            </a:r>
          </a:p>
          <a:p>
            <a:r>
              <a:rPr lang="en-US" sz="2000" dirty="0" err="1" smtClean="0">
                <a:latin typeface="Corbel" pitchFamily="34" charset="0"/>
              </a:rPr>
              <a:t>Давид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договара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Гаваоњанима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шта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могуће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учинити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они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захтевају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седам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чланова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Сауловог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дома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обесе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граду</a:t>
            </a:r>
            <a:r>
              <a:rPr lang="en-US" sz="2000" dirty="0" smtClean="0">
                <a:latin typeface="Corbel" pitchFamily="34" charset="0"/>
              </a:rPr>
              <a:t> </a:t>
            </a:r>
          </a:p>
          <a:p>
            <a:r>
              <a:rPr lang="en-US" sz="2000" dirty="0" err="1" smtClean="0">
                <a:latin typeface="Corbel" pitchFamily="34" charset="0"/>
              </a:rPr>
              <a:t>Давид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поштеђује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Мефивостеја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сина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Јонатановог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али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узима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два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сина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Ресфе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пет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синова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Михале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даје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Гаваоњанима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те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их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ови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побише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Давид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сакупља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кости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Саулове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Јонатанове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из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Јависа-Галадског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заједно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костима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обешених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однесе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их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гроб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Киса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оца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Сауловог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земљи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племена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Венијаминовог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Давид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креће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граничне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обрачуне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Филистејима</a:t>
            </a:r>
            <a:r>
              <a:rPr lang="en-US" sz="2000" dirty="0" smtClean="0">
                <a:latin typeface="Corbel" pitchFamily="34" charset="0"/>
              </a:rPr>
              <a:t>; у </a:t>
            </a:r>
            <a:r>
              <a:rPr lang="en-US" sz="2000" dirty="0" err="1" smtClean="0">
                <a:latin typeface="Corbel" pitchFamily="34" charset="0"/>
              </a:rPr>
              <a:t>борбама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полако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показује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његова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немоћ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бори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због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старости</a:t>
            </a:r>
            <a:endParaRPr lang="en-US" sz="20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22-23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066800"/>
            <a:ext cx="7620000" cy="5791200"/>
          </a:xfrm>
        </p:spPr>
        <p:txBody>
          <a:bodyPr>
            <a:noAutofit/>
          </a:bodyPr>
          <a:lstStyle/>
          <a:p>
            <a:r>
              <a:rPr lang="en-US" sz="2400" dirty="0" err="1" smtClean="0">
                <a:latin typeface="Corbel" pitchFamily="34" charset="0"/>
              </a:rPr>
              <a:t>хвалитна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песма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Давидова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Господу</a:t>
            </a:r>
            <a:r>
              <a:rPr lang="en-US" sz="2400" dirty="0" smtClean="0">
                <a:latin typeface="Corbel" pitchFamily="34" charset="0"/>
              </a:rPr>
              <a:t> у </a:t>
            </a:r>
            <a:r>
              <a:rPr lang="en-US" sz="2400" dirty="0" err="1" smtClean="0">
                <a:latin typeface="Corbel" pitchFamily="34" charset="0"/>
              </a:rPr>
              <a:t>којој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велича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помиње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дела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која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Господ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учинио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набрајање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многих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јунака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израиљских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њихових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подвига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међу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њима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Ависаја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Венаје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чак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Урије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Хетејина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Давидове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речи</a:t>
            </a:r>
            <a:r>
              <a:rPr lang="en-US" sz="2400" dirty="0" smtClean="0">
                <a:latin typeface="Corbel" pitchFamily="34" charset="0"/>
              </a:rPr>
              <a:t>: </a:t>
            </a:r>
            <a:r>
              <a:rPr lang="en-US" sz="2400" dirty="0" err="1" smtClean="0">
                <a:latin typeface="Corbel" pitchFamily="34" charset="0"/>
              </a:rPr>
              <a:t>ст</a:t>
            </a:r>
            <a:r>
              <a:rPr lang="en-US" sz="2400" dirty="0" smtClean="0">
                <a:latin typeface="Corbel" pitchFamily="34" charset="0"/>
              </a:rPr>
              <a:t>. 2-3: </a:t>
            </a:r>
            <a:r>
              <a:rPr lang="en-US" sz="2400" i="1" dirty="0" smtClean="0">
                <a:latin typeface="Corbel" pitchFamily="34" charset="0"/>
              </a:rPr>
              <a:t>„</a:t>
            </a:r>
            <a:r>
              <a:rPr lang="en-US" sz="2400" i="1" dirty="0" err="1" smtClean="0">
                <a:latin typeface="Corbel" pitchFamily="34" charset="0"/>
              </a:rPr>
              <a:t>Дух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Господњи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говори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преко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мене</a:t>
            </a:r>
            <a:r>
              <a:rPr lang="en-US" sz="2400" i="1" dirty="0" smtClean="0">
                <a:latin typeface="Corbel" pitchFamily="34" charset="0"/>
              </a:rPr>
              <a:t> и </a:t>
            </a:r>
            <a:r>
              <a:rPr lang="en-US" sz="2400" i="1" dirty="0" err="1" smtClean="0">
                <a:latin typeface="Corbel" pitchFamily="34" charset="0"/>
              </a:rPr>
              <a:t>бесједа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његова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би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на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мом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језику</a:t>
            </a:r>
            <a:r>
              <a:rPr lang="en-US" sz="2400" i="1" dirty="0" smtClean="0">
                <a:latin typeface="Corbel" pitchFamily="34" charset="0"/>
              </a:rPr>
              <a:t>. </a:t>
            </a:r>
            <a:r>
              <a:rPr lang="en-US" sz="2400" i="1" dirty="0" err="1" smtClean="0">
                <a:latin typeface="Corbel" pitchFamily="34" charset="0"/>
              </a:rPr>
              <a:t>Рече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Бог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Израиљев</a:t>
            </a:r>
            <a:r>
              <a:rPr lang="en-US" sz="2400" i="1" dirty="0" smtClean="0">
                <a:latin typeface="Corbel" pitchFamily="34" charset="0"/>
              </a:rPr>
              <a:t>, </a:t>
            </a:r>
            <a:r>
              <a:rPr lang="en-US" sz="2400" i="1" dirty="0" err="1" smtClean="0">
                <a:latin typeface="Corbel" pitchFamily="34" charset="0"/>
              </a:rPr>
              <a:t>каза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ми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стена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Израиљева</a:t>
            </a:r>
            <a:r>
              <a:rPr lang="en-US" sz="2400" i="1" dirty="0" smtClean="0">
                <a:latin typeface="Corbel" pitchFamily="34" charset="0"/>
              </a:rPr>
              <a:t>: </a:t>
            </a:r>
            <a:r>
              <a:rPr lang="en-US" sz="2400" i="1" dirty="0" err="1" smtClean="0">
                <a:latin typeface="Corbel" pitchFamily="34" charset="0"/>
              </a:rPr>
              <a:t>који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влада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људима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нека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је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праведан</a:t>
            </a:r>
            <a:r>
              <a:rPr lang="en-US" sz="2400" i="1" dirty="0" smtClean="0">
                <a:latin typeface="Corbel" pitchFamily="34" charset="0"/>
              </a:rPr>
              <a:t>, </a:t>
            </a:r>
            <a:r>
              <a:rPr lang="en-US" sz="2400" i="1" dirty="0" err="1" smtClean="0">
                <a:latin typeface="Corbel" pitchFamily="34" charset="0"/>
              </a:rPr>
              <a:t>владајући</a:t>
            </a:r>
            <a:r>
              <a:rPr lang="en-US" sz="2400" i="1" dirty="0" smtClean="0">
                <a:latin typeface="Corbel" pitchFamily="34" charset="0"/>
              </a:rPr>
              <a:t> у </a:t>
            </a:r>
            <a:r>
              <a:rPr lang="en-US" sz="2400" i="1" dirty="0" err="1" smtClean="0">
                <a:latin typeface="Corbel" pitchFamily="34" charset="0"/>
              </a:rPr>
              <a:t>страху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Божијем</a:t>
            </a:r>
            <a:r>
              <a:rPr lang="en-US" sz="2400" i="1" dirty="0" smtClean="0">
                <a:latin typeface="Corbel" pitchFamily="34" charset="0"/>
              </a:rPr>
              <a:t>“</a:t>
            </a:r>
            <a:endParaRPr lang="en-US" sz="24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24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685800"/>
            <a:ext cx="7620000" cy="6172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400" b="1" dirty="0" smtClean="0"/>
              <a:t>Попис народа</a:t>
            </a:r>
          </a:p>
          <a:p>
            <a:r>
              <a:rPr lang="en-US" sz="2000" dirty="0" err="1" smtClean="0"/>
              <a:t>Давид</a:t>
            </a:r>
            <a:r>
              <a:rPr lang="en-US" sz="2000" dirty="0" smtClean="0"/>
              <a:t> </a:t>
            </a:r>
            <a:r>
              <a:rPr lang="en-US" sz="2000" dirty="0" err="1" smtClean="0"/>
              <a:t>организује</a:t>
            </a:r>
            <a:r>
              <a:rPr lang="en-US" sz="2000" dirty="0" smtClean="0"/>
              <a:t> </a:t>
            </a:r>
            <a:r>
              <a:rPr lang="en-US" sz="2000" dirty="0" err="1" smtClean="0"/>
              <a:t>попис</a:t>
            </a:r>
            <a:r>
              <a:rPr lang="en-US" sz="2000" dirty="0" smtClean="0"/>
              <a:t> </a:t>
            </a:r>
            <a:r>
              <a:rPr lang="en-US" sz="2000" dirty="0" err="1" smtClean="0"/>
              <a:t>народа</a:t>
            </a:r>
            <a:r>
              <a:rPr lang="en-US" sz="2000" dirty="0" smtClean="0"/>
              <a:t> и </a:t>
            </a:r>
            <a:r>
              <a:rPr lang="en-US" sz="2000" dirty="0" err="1" smtClean="0"/>
              <a:t>шаље</a:t>
            </a:r>
            <a:r>
              <a:rPr lang="en-US" sz="2000" dirty="0" smtClean="0"/>
              <a:t> </a:t>
            </a:r>
            <a:r>
              <a:rPr lang="en-US" sz="2000" dirty="0" err="1" smtClean="0"/>
              <a:t>Јоава</a:t>
            </a:r>
            <a:r>
              <a:rPr lang="en-US" sz="2000" dirty="0" smtClean="0"/>
              <a:t> </a:t>
            </a:r>
            <a:r>
              <a:rPr lang="en-US" sz="2000" dirty="0" err="1" smtClean="0"/>
              <a:t>по</a:t>
            </a:r>
            <a:r>
              <a:rPr lang="en-US" sz="2000" dirty="0" smtClean="0"/>
              <a:t> </a:t>
            </a:r>
            <a:r>
              <a:rPr lang="en-US" sz="2000" dirty="0" err="1" smtClean="0"/>
              <a:t>свој</a:t>
            </a:r>
            <a:r>
              <a:rPr lang="en-US" sz="2000" dirty="0" smtClean="0"/>
              <a:t> </a:t>
            </a:r>
            <a:r>
              <a:rPr lang="en-US" sz="2000" dirty="0" err="1" smtClean="0"/>
              <a:t>земљи</a:t>
            </a:r>
            <a:endParaRPr lang="en-US" sz="2000" dirty="0" smtClean="0"/>
          </a:p>
          <a:p>
            <a:r>
              <a:rPr lang="en-US" sz="2000" dirty="0" err="1" smtClean="0"/>
              <a:t>Јоав</a:t>
            </a:r>
            <a:r>
              <a:rPr lang="en-US" sz="2000" dirty="0" smtClean="0"/>
              <a:t> </a:t>
            </a:r>
            <a:r>
              <a:rPr lang="en-US" sz="2000" dirty="0" err="1" smtClean="0"/>
              <a:t>са</a:t>
            </a:r>
            <a:r>
              <a:rPr lang="en-US" sz="2000" dirty="0" smtClean="0"/>
              <a:t> </a:t>
            </a:r>
            <a:r>
              <a:rPr lang="en-US" sz="2000" dirty="0" err="1" smtClean="0"/>
              <a:t>са</a:t>
            </a:r>
            <a:r>
              <a:rPr lang="en-US" sz="2000" dirty="0" smtClean="0"/>
              <a:t> </a:t>
            </a:r>
            <a:r>
              <a:rPr lang="en-US" sz="2000" dirty="0" err="1" smtClean="0"/>
              <a:t>својим</a:t>
            </a:r>
            <a:r>
              <a:rPr lang="en-US" sz="2000" dirty="0" smtClean="0"/>
              <a:t> </a:t>
            </a:r>
            <a:r>
              <a:rPr lang="en-US" sz="2000" dirty="0" err="1" smtClean="0"/>
              <a:t>људима</a:t>
            </a:r>
            <a:r>
              <a:rPr lang="en-US" sz="2000" dirty="0" smtClean="0"/>
              <a:t> </a:t>
            </a:r>
            <a:r>
              <a:rPr lang="en-US" sz="2000" dirty="0" err="1" smtClean="0"/>
              <a:t>састављао</a:t>
            </a:r>
            <a:r>
              <a:rPr lang="en-US" sz="2000" dirty="0" smtClean="0"/>
              <a:t> </a:t>
            </a:r>
            <a:r>
              <a:rPr lang="en-US" sz="2000" dirty="0" err="1" smtClean="0"/>
              <a:t>је</a:t>
            </a:r>
            <a:r>
              <a:rPr lang="en-US" sz="2000" dirty="0" smtClean="0"/>
              <a:t> </a:t>
            </a:r>
            <a:r>
              <a:rPr lang="en-US" sz="2000" dirty="0" err="1" smtClean="0"/>
              <a:t>попис</a:t>
            </a:r>
            <a:r>
              <a:rPr lang="en-US" sz="2000" dirty="0" smtClean="0"/>
              <a:t> </a:t>
            </a:r>
            <a:r>
              <a:rPr lang="en-US" sz="2000" dirty="0" err="1" smtClean="0"/>
              <a:t>девет</a:t>
            </a:r>
            <a:r>
              <a:rPr lang="en-US" sz="2000" dirty="0" smtClean="0"/>
              <a:t> </a:t>
            </a:r>
            <a:r>
              <a:rPr lang="en-US" sz="2000" dirty="0" err="1" smtClean="0"/>
              <a:t>месеци</a:t>
            </a:r>
            <a:r>
              <a:rPr lang="en-US" sz="2000" dirty="0" smtClean="0"/>
              <a:t> и </a:t>
            </a:r>
            <a:r>
              <a:rPr lang="en-US" sz="2000" dirty="0" err="1" smtClean="0"/>
              <a:t>двадесет</a:t>
            </a:r>
            <a:r>
              <a:rPr lang="en-US" sz="2000" dirty="0" smtClean="0"/>
              <a:t> </a:t>
            </a:r>
            <a:r>
              <a:rPr lang="en-US" sz="2000" dirty="0" err="1" smtClean="0"/>
              <a:t>дана</a:t>
            </a:r>
            <a:r>
              <a:rPr lang="en-US" sz="2000" dirty="0" smtClean="0"/>
              <a:t> и </a:t>
            </a:r>
            <a:r>
              <a:rPr lang="en-US" sz="2000" dirty="0" err="1" smtClean="0"/>
              <a:t>исход</a:t>
            </a:r>
            <a:r>
              <a:rPr lang="en-US" sz="2000" dirty="0" smtClean="0"/>
              <a:t> </a:t>
            </a:r>
            <a:r>
              <a:rPr lang="en-US" sz="2000" dirty="0" err="1" smtClean="0"/>
              <a:t>пописа</a:t>
            </a:r>
            <a:r>
              <a:rPr lang="en-US" sz="2000" dirty="0" smtClean="0"/>
              <a:t> </a:t>
            </a:r>
            <a:r>
              <a:rPr lang="en-US" sz="2000" dirty="0" err="1" smtClean="0"/>
              <a:t>беше</a:t>
            </a:r>
            <a:r>
              <a:rPr lang="en-US" sz="2000" dirty="0" smtClean="0"/>
              <a:t>: у </a:t>
            </a:r>
            <a:r>
              <a:rPr lang="en-US" sz="2000" dirty="0" err="1" smtClean="0"/>
              <a:t>Израиљу</a:t>
            </a:r>
            <a:r>
              <a:rPr lang="en-US" sz="2000" dirty="0" smtClean="0"/>
              <a:t> 800 </a:t>
            </a:r>
            <a:r>
              <a:rPr lang="en-US" sz="2000" dirty="0" err="1" smtClean="0"/>
              <a:t>хиљада</a:t>
            </a:r>
            <a:r>
              <a:rPr lang="en-US" sz="2000" dirty="0" smtClean="0"/>
              <a:t> </a:t>
            </a:r>
            <a:r>
              <a:rPr lang="en-US" sz="2000" dirty="0" err="1" smtClean="0"/>
              <a:t>људи</a:t>
            </a:r>
            <a:r>
              <a:rPr lang="en-US" sz="2000" dirty="0" smtClean="0"/>
              <a:t> </a:t>
            </a:r>
            <a:r>
              <a:rPr lang="en-US" sz="2000" dirty="0" err="1" smtClean="0"/>
              <a:t>који</a:t>
            </a:r>
            <a:r>
              <a:rPr lang="en-US" sz="2000" dirty="0" smtClean="0"/>
              <a:t> </a:t>
            </a:r>
            <a:r>
              <a:rPr lang="en-US" sz="2000" dirty="0" err="1" smtClean="0"/>
              <a:t>машу</a:t>
            </a:r>
            <a:r>
              <a:rPr lang="en-US" sz="2000" dirty="0" smtClean="0"/>
              <a:t> </a:t>
            </a:r>
            <a:r>
              <a:rPr lang="en-US" sz="2000" dirty="0" err="1" smtClean="0"/>
              <a:t>мачем</a:t>
            </a:r>
            <a:r>
              <a:rPr lang="en-US" sz="2000" dirty="0" smtClean="0"/>
              <a:t>, а у </a:t>
            </a:r>
            <a:r>
              <a:rPr lang="en-US" sz="2000" dirty="0" err="1" smtClean="0"/>
              <a:t>Јуди</a:t>
            </a:r>
            <a:r>
              <a:rPr lang="en-US" sz="2000" dirty="0" smtClean="0"/>
              <a:t> 500 </a:t>
            </a:r>
            <a:r>
              <a:rPr lang="en-US" sz="2000" dirty="0" err="1" smtClean="0"/>
              <a:t>хиљада</a:t>
            </a:r>
            <a:endParaRPr lang="en-US" sz="2000" dirty="0" smtClean="0"/>
          </a:p>
          <a:p>
            <a:r>
              <a:rPr lang="en-US" sz="2000" dirty="0" err="1" smtClean="0"/>
              <a:t>Гнев</a:t>
            </a:r>
            <a:r>
              <a:rPr lang="en-US" sz="2000" dirty="0" smtClean="0"/>
              <a:t> </a:t>
            </a:r>
            <a:r>
              <a:rPr lang="en-US" sz="2000" dirty="0" err="1" smtClean="0"/>
              <a:t>Господњи</a:t>
            </a:r>
            <a:r>
              <a:rPr lang="en-US" sz="2000" dirty="0" smtClean="0"/>
              <a:t> и </a:t>
            </a:r>
            <a:r>
              <a:rPr lang="en-US" sz="2000" dirty="0" err="1" smtClean="0"/>
              <a:t>даље</a:t>
            </a:r>
            <a:r>
              <a:rPr lang="en-US" sz="2000" dirty="0" smtClean="0"/>
              <a:t> </a:t>
            </a:r>
            <a:r>
              <a:rPr lang="en-US" sz="2000" dirty="0" err="1" smtClean="0"/>
              <a:t>на</a:t>
            </a:r>
            <a:r>
              <a:rPr lang="en-US" sz="2000" dirty="0" smtClean="0"/>
              <a:t> </a:t>
            </a:r>
            <a:r>
              <a:rPr lang="en-US" sz="2000" dirty="0" err="1" smtClean="0"/>
              <a:t>Израиљу</a:t>
            </a:r>
            <a:r>
              <a:rPr lang="en-US" sz="2000" dirty="0" smtClean="0"/>
              <a:t> </a:t>
            </a:r>
            <a:r>
              <a:rPr lang="en-US" sz="2000" dirty="0" err="1" smtClean="0"/>
              <a:t>зато</a:t>
            </a:r>
            <a:r>
              <a:rPr lang="en-US" sz="2000" dirty="0" smtClean="0"/>
              <a:t> </a:t>
            </a:r>
            <a:r>
              <a:rPr lang="en-US" sz="2000" dirty="0" err="1" smtClean="0"/>
              <a:t>што</a:t>
            </a:r>
            <a:r>
              <a:rPr lang="en-US" sz="2000" dirty="0" smtClean="0"/>
              <a:t> </a:t>
            </a:r>
            <a:r>
              <a:rPr lang="en-US" sz="2000" dirty="0" err="1" smtClean="0"/>
              <a:t>Давид</a:t>
            </a:r>
            <a:r>
              <a:rPr lang="en-US" sz="2000" dirty="0" smtClean="0"/>
              <a:t> </a:t>
            </a:r>
            <a:r>
              <a:rPr lang="en-US" sz="2000" dirty="0" err="1" smtClean="0"/>
              <a:t>није</a:t>
            </a:r>
            <a:r>
              <a:rPr lang="en-US" sz="2000" dirty="0" smtClean="0"/>
              <a:t> </a:t>
            </a:r>
            <a:r>
              <a:rPr lang="en-US" sz="2000" dirty="0" err="1" smtClean="0"/>
              <a:t>тражио</a:t>
            </a:r>
            <a:r>
              <a:rPr lang="en-US" sz="2000" dirty="0" smtClean="0"/>
              <a:t> </a:t>
            </a:r>
            <a:r>
              <a:rPr lang="en-US" sz="2000" dirty="0" err="1" smtClean="0"/>
              <a:t>благослов</a:t>
            </a:r>
            <a:r>
              <a:rPr lang="en-US" sz="2000" dirty="0" smtClean="0"/>
              <a:t> </a:t>
            </a:r>
            <a:r>
              <a:rPr lang="en-US" sz="2000" dirty="0" err="1" smtClean="0"/>
              <a:t>за</a:t>
            </a:r>
            <a:r>
              <a:rPr lang="en-US" sz="2000" dirty="0" smtClean="0"/>
              <a:t> </a:t>
            </a:r>
            <a:r>
              <a:rPr lang="en-US" sz="2000" dirty="0" err="1" smtClean="0"/>
              <a:t>попис</a:t>
            </a:r>
            <a:r>
              <a:rPr lang="en-US" sz="2000" dirty="0" smtClean="0"/>
              <a:t> </a:t>
            </a:r>
            <a:r>
              <a:rPr lang="en-US" sz="2000" dirty="0" err="1" smtClean="0"/>
              <a:t>народа</a:t>
            </a:r>
            <a:endParaRPr lang="en-US" sz="2000" dirty="0" smtClean="0"/>
          </a:p>
          <a:p>
            <a:r>
              <a:rPr lang="en-US" sz="2000" b="1" dirty="0" err="1" smtClean="0"/>
              <a:t>пророк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Гад</a:t>
            </a:r>
            <a:r>
              <a:rPr lang="en-US" sz="2000" dirty="0" smtClean="0"/>
              <a:t> </a:t>
            </a:r>
            <a:r>
              <a:rPr lang="en-US" sz="2000" dirty="0" err="1" smtClean="0"/>
              <a:t>саопштава</a:t>
            </a:r>
            <a:r>
              <a:rPr lang="en-US" sz="2000" dirty="0" smtClean="0"/>
              <a:t> </a:t>
            </a:r>
            <a:r>
              <a:rPr lang="en-US" sz="2000" dirty="0" err="1" smtClean="0"/>
              <a:t>Давиду</a:t>
            </a:r>
            <a:r>
              <a:rPr lang="en-US" sz="2000" dirty="0" smtClean="0"/>
              <a:t> </a:t>
            </a:r>
            <a:r>
              <a:rPr lang="en-US" sz="2000" dirty="0" err="1" smtClean="0"/>
              <a:t>да</a:t>
            </a:r>
            <a:r>
              <a:rPr lang="en-US" sz="2000" dirty="0" smtClean="0"/>
              <a:t> </a:t>
            </a:r>
            <a:r>
              <a:rPr lang="en-US" sz="2000" dirty="0" err="1" smtClean="0"/>
              <a:t>ће</a:t>
            </a:r>
            <a:r>
              <a:rPr lang="en-US" sz="2000" dirty="0" smtClean="0"/>
              <a:t> </a:t>
            </a:r>
            <a:r>
              <a:rPr lang="en-US" sz="2000" dirty="0" err="1" smtClean="0"/>
              <a:t>наступити</a:t>
            </a:r>
            <a:r>
              <a:rPr lang="en-US" sz="2000" dirty="0" smtClean="0"/>
              <a:t> </a:t>
            </a:r>
            <a:r>
              <a:rPr lang="en-US" sz="2000" dirty="0" err="1" smtClean="0"/>
              <a:t>помор</a:t>
            </a:r>
            <a:r>
              <a:rPr lang="en-US" sz="2000" dirty="0" smtClean="0"/>
              <a:t> у </a:t>
            </a:r>
            <a:r>
              <a:rPr lang="en-US" sz="2000" dirty="0" err="1" smtClean="0"/>
              <a:t>земљи</a:t>
            </a:r>
            <a:r>
              <a:rPr lang="en-US" sz="2000" dirty="0" smtClean="0"/>
              <a:t> и </a:t>
            </a:r>
            <a:r>
              <a:rPr lang="en-US" sz="2000" dirty="0" err="1" smtClean="0"/>
              <a:t>да</a:t>
            </a:r>
            <a:r>
              <a:rPr lang="en-US" sz="2000" dirty="0" smtClean="0"/>
              <a:t> </a:t>
            </a:r>
            <a:r>
              <a:rPr lang="en-US" sz="2000" dirty="0" err="1" smtClean="0"/>
              <a:t>тако</a:t>
            </a:r>
            <a:r>
              <a:rPr lang="en-US" sz="2000" dirty="0" smtClean="0"/>
              <a:t> и </a:t>
            </a:r>
            <a:r>
              <a:rPr lang="en-US" sz="2000" dirty="0" err="1" smtClean="0"/>
              <a:t>би</a:t>
            </a:r>
            <a:endParaRPr lang="sr-Cyrl-RS" sz="2000" dirty="0" smtClean="0"/>
          </a:p>
          <a:p>
            <a:pPr algn="ctr">
              <a:buNone/>
            </a:pPr>
            <a:r>
              <a:rPr lang="sr-Cyrl-RS" sz="2400" b="1" dirty="0" smtClean="0"/>
              <a:t>Њива Орнана Јевусејина</a:t>
            </a:r>
            <a:endParaRPr lang="en-US" sz="2400" b="1" dirty="0" smtClean="0"/>
          </a:p>
          <a:p>
            <a:r>
              <a:rPr lang="en-US" sz="2000" dirty="0" err="1" smtClean="0"/>
              <a:t>пророк</a:t>
            </a:r>
            <a:r>
              <a:rPr lang="en-US" sz="2000" dirty="0" smtClean="0"/>
              <a:t> </a:t>
            </a:r>
            <a:r>
              <a:rPr lang="en-US" sz="2000" dirty="0" err="1" smtClean="0"/>
              <a:t>Гад</a:t>
            </a:r>
            <a:r>
              <a:rPr lang="en-US" sz="2000" dirty="0" smtClean="0"/>
              <a:t> </a:t>
            </a:r>
            <a:r>
              <a:rPr lang="en-US" sz="2000" dirty="0" err="1" smtClean="0"/>
              <a:t>заповеда</a:t>
            </a:r>
            <a:r>
              <a:rPr lang="en-US" sz="2000" dirty="0" smtClean="0"/>
              <a:t> </a:t>
            </a:r>
            <a:r>
              <a:rPr lang="en-US" sz="2000" dirty="0" err="1" smtClean="0"/>
              <a:t>Давиду</a:t>
            </a:r>
            <a:r>
              <a:rPr lang="en-US" sz="2000" dirty="0" smtClean="0"/>
              <a:t>  </a:t>
            </a:r>
            <a:r>
              <a:rPr lang="en-US" sz="2000" dirty="0" err="1" smtClean="0"/>
              <a:t>да</a:t>
            </a:r>
            <a:r>
              <a:rPr lang="en-US" sz="2000" dirty="0" smtClean="0"/>
              <a:t> </a:t>
            </a:r>
            <a:r>
              <a:rPr lang="en-US" sz="2000" dirty="0" err="1" smtClean="0"/>
              <a:t>оде</a:t>
            </a:r>
            <a:r>
              <a:rPr lang="en-US" sz="2000" dirty="0" smtClean="0"/>
              <a:t> и </a:t>
            </a:r>
            <a:r>
              <a:rPr lang="en-US" sz="2000" dirty="0" err="1" smtClean="0"/>
              <a:t>начини</a:t>
            </a:r>
            <a:r>
              <a:rPr lang="en-US" sz="2000" dirty="0" smtClean="0"/>
              <a:t> </a:t>
            </a:r>
            <a:r>
              <a:rPr lang="en-US" sz="2000" dirty="0" err="1" smtClean="0"/>
              <a:t>олтар</a:t>
            </a:r>
            <a:r>
              <a:rPr lang="en-US" sz="2000" dirty="0" smtClean="0"/>
              <a:t> </a:t>
            </a:r>
            <a:r>
              <a:rPr lang="en-US" sz="2000" dirty="0" err="1" smtClean="0"/>
              <a:t>Господу</a:t>
            </a:r>
            <a:r>
              <a:rPr lang="en-US" sz="2000" dirty="0" smtClean="0"/>
              <a:t> </a:t>
            </a:r>
            <a:r>
              <a:rPr lang="en-US" sz="2000" dirty="0" err="1" smtClean="0"/>
              <a:t>на</a:t>
            </a:r>
            <a:r>
              <a:rPr lang="en-US" sz="2000" dirty="0" smtClean="0"/>
              <a:t> </a:t>
            </a:r>
            <a:r>
              <a:rPr lang="en-US" sz="2000" dirty="0" err="1" smtClean="0"/>
              <a:t>гумну</a:t>
            </a:r>
            <a:r>
              <a:rPr lang="en-US" sz="2000" dirty="0" smtClean="0"/>
              <a:t> </a:t>
            </a:r>
            <a:r>
              <a:rPr lang="en-US" sz="2000" b="1" dirty="0" err="1" smtClean="0"/>
              <a:t>Орнана</a:t>
            </a:r>
            <a:r>
              <a:rPr lang="en-US" sz="2000" b="1" dirty="0" smtClean="0"/>
              <a:t> </a:t>
            </a:r>
            <a:r>
              <a:rPr lang="en-US" sz="2000" b="1" dirty="0" err="1" smtClean="0"/>
              <a:t>Јевусејина</a:t>
            </a:r>
            <a:endParaRPr lang="en-US" sz="2000" dirty="0" smtClean="0"/>
          </a:p>
          <a:p>
            <a:r>
              <a:rPr lang="en-US" sz="2000" dirty="0" err="1" smtClean="0"/>
              <a:t>Орна</a:t>
            </a:r>
            <a:r>
              <a:rPr lang="en-US" sz="2000" dirty="0" smtClean="0"/>
              <a:t> </a:t>
            </a:r>
            <a:r>
              <a:rPr lang="en-US" sz="2000" dirty="0" err="1" smtClean="0"/>
              <a:t>нуди</a:t>
            </a:r>
            <a:r>
              <a:rPr lang="en-US" sz="2000" dirty="0" smtClean="0"/>
              <a:t> </a:t>
            </a:r>
            <a:r>
              <a:rPr lang="en-US" sz="2000" dirty="0" err="1" smtClean="0"/>
              <a:t>цару</a:t>
            </a:r>
            <a:r>
              <a:rPr lang="en-US" sz="2000" dirty="0" smtClean="0"/>
              <a:t> </a:t>
            </a:r>
            <a:r>
              <a:rPr lang="en-US" sz="2000" dirty="0" err="1" smtClean="0"/>
              <a:t>земљу</a:t>
            </a:r>
            <a:r>
              <a:rPr lang="en-US" sz="2000" dirty="0" smtClean="0"/>
              <a:t> </a:t>
            </a:r>
            <a:r>
              <a:rPr lang="en-US" sz="2000" dirty="0" err="1" smtClean="0"/>
              <a:t>бесплатно</a:t>
            </a:r>
            <a:r>
              <a:rPr lang="en-US" sz="2000" dirty="0" smtClean="0"/>
              <a:t>, </a:t>
            </a:r>
            <a:r>
              <a:rPr lang="en-US" sz="2000" dirty="0" err="1" smtClean="0"/>
              <a:t>али</a:t>
            </a:r>
            <a:r>
              <a:rPr lang="en-US" sz="2000" dirty="0" smtClean="0"/>
              <a:t> </a:t>
            </a:r>
            <a:r>
              <a:rPr lang="en-US" sz="2000" dirty="0" err="1" smtClean="0"/>
              <a:t>Давид</a:t>
            </a:r>
            <a:r>
              <a:rPr lang="en-US" sz="2000" dirty="0" smtClean="0"/>
              <a:t> </a:t>
            </a:r>
            <a:r>
              <a:rPr lang="en-US" sz="2000" dirty="0" err="1" smtClean="0"/>
              <a:t>жели</a:t>
            </a:r>
            <a:r>
              <a:rPr lang="en-US" sz="2000" dirty="0" smtClean="0"/>
              <a:t> </a:t>
            </a:r>
            <a:r>
              <a:rPr lang="en-US" sz="2000" dirty="0" err="1" smtClean="0"/>
              <a:t>да</a:t>
            </a:r>
            <a:r>
              <a:rPr lang="en-US" sz="2000" dirty="0" smtClean="0"/>
              <a:t> </a:t>
            </a:r>
            <a:r>
              <a:rPr lang="en-US" sz="2000" dirty="0" err="1" smtClean="0"/>
              <a:t>плати</a:t>
            </a:r>
            <a:r>
              <a:rPr lang="en-US" sz="2000" dirty="0" smtClean="0"/>
              <a:t> </a:t>
            </a:r>
            <a:r>
              <a:rPr lang="en-US" sz="2000" dirty="0" err="1" smtClean="0"/>
              <a:t>педесет</a:t>
            </a:r>
            <a:r>
              <a:rPr lang="en-US" sz="2000" dirty="0" smtClean="0"/>
              <a:t> </a:t>
            </a:r>
            <a:r>
              <a:rPr lang="en-US" sz="2000" dirty="0" err="1" smtClean="0"/>
              <a:t>сикала</a:t>
            </a:r>
            <a:r>
              <a:rPr lang="en-US" sz="2000" dirty="0" smtClean="0"/>
              <a:t> </a:t>
            </a:r>
            <a:r>
              <a:rPr lang="en-US" sz="2000" dirty="0" err="1" smtClean="0"/>
              <a:t>сребра</a:t>
            </a:r>
            <a:endParaRPr lang="en-US" sz="2000" dirty="0" smtClean="0"/>
          </a:p>
          <a:p>
            <a:r>
              <a:rPr lang="en-US" sz="2000" dirty="0" err="1" smtClean="0"/>
              <a:t>приношење</a:t>
            </a:r>
            <a:r>
              <a:rPr lang="en-US" sz="2000" dirty="0" smtClean="0"/>
              <a:t> </a:t>
            </a:r>
            <a:r>
              <a:rPr lang="en-US" sz="2000" dirty="0" err="1" smtClean="0"/>
              <a:t>жртве</a:t>
            </a:r>
            <a:r>
              <a:rPr lang="en-US" sz="2000" dirty="0" smtClean="0"/>
              <a:t> и </a:t>
            </a:r>
            <a:r>
              <a:rPr lang="en-US" sz="2000" dirty="0" err="1" smtClean="0"/>
              <a:t>престанак</a:t>
            </a:r>
            <a:r>
              <a:rPr lang="en-US" sz="2000" dirty="0" smtClean="0"/>
              <a:t> </a:t>
            </a:r>
            <a:r>
              <a:rPr lang="en-US" sz="2000" dirty="0" err="1" smtClean="0"/>
              <a:t>помора</a:t>
            </a:r>
            <a:r>
              <a:rPr lang="en-US" sz="2000" dirty="0" smtClean="0"/>
              <a:t> у </a:t>
            </a:r>
            <a:r>
              <a:rPr lang="en-US" sz="2000" dirty="0" err="1" smtClean="0"/>
              <a:t>Израиљу</a:t>
            </a:r>
            <a:endParaRPr lang="en-US" sz="20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 fontScale="90000"/>
          </a:bodyPr>
          <a:lstStyle/>
          <a:p>
            <a:r>
              <a:rPr lang="sr-Cyrl-R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err="1" smtClean="0">
                <a:effectLst/>
                <a:latin typeface="Times New Roman" pitchFamily="18" charset="0"/>
                <a:cs typeface="Times New Roman" pitchFamily="18" charset="0"/>
              </a:rPr>
              <a:t>Преглед</a:t>
            </a:r>
            <a:r>
              <a:rPr lang="sr-Cyrl-RS" sz="36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762000"/>
            <a:ext cx="7620000" cy="60960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400" b="1" dirty="0" err="1" smtClean="0">
                <a:latin typeface="Corbel" pitchFamily="34" charset="0"/>
              </a:rPr>
              <a:t>Најважније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личности</a:t>
            </a:r>
            <a:r>
              <a:rPr lang="en-US" sz="2400" b="1" dirty="0" smtClean="0">
                <a:latin typeface="Corbel" pitchFamily="34" charset="0"/>
              </a:rPr>
              <a:t>: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b="1" dirty="0" err="1" smtClean="0">
                <a:latin typeface="Corbel" pitchFamily="34" charset="0"/>
              </a:rPr>
              <a:t>Саул</a:t>
            </a:r>
            <a:r>
              <a:rPr lang="en-US" sz="2400" dirty="0" smtClean="0">
                <a:latin typeface="Corbel" pitchFamily="34" charset="0"/>
              </a:rPr>
              <a:t> (</a:t>
            </a:r>
            <a:r>
              <a:rPr lang="en-US" sz="2400" dirty="0" err="1" smtClean="0">
                <a:latin typeface="Corbel" pitchFamily="34" charset="0"/>
              </a:rPr>
              <a:t>најважније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личности</a:t>
            </a:r>
            <a:r>
              <a:rPr lang="en-US" sz="2400" dirty="0" smtClean="0">
                <a:latin typeface="Corbel" pitchFamily="34" charset="0"/>
              </a:rPr>
              <a:t> у </a:t>
            </a:r>
            <a:r>
              <a:rPr lang="en-US" sz="2400" dirty="0" err="1" smtClean="0">
                <a:latin typeface="Corbel" pitchFamily="34" charset="0"/>
              </a:rPr>
              <a:t>његовом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окружењу</a:t>
            </a:r>
            <a:r>
              <a:rPr lang="en-US" sz="2400" dirty="0" smtClean="0">
                <a:latin typeface="Corbel" pitchFamily="34" charset="0"/>
              </a:rPr>
              <a:t>): </a:t>
            </a:r>
            <a:r>
              <a:rPr lang="en-US" sz="2400" dirty="0" err="1" smtClean="0">
                <a:latin typeface="Corbel" pitchFamily="34" charset="0"/>
              </a:rPr>
              <a:t>синови</a:t>
            </a:r>
            <a:r>
              <a:rPr lang="en-US" sz="2400" dirty="0" smtClean="0">
                <a:latin typeface="Corbel" pitchFamily="34" charset="0"/>
              </a:rPr>
              <a:t>: 1. </a:t>
            </a:r>
            <a:r>
              <a:rPr lang="en-US" sz="2400" dirty="0" err="1" smtClean="0">
                <a:latin typeface="Corbel" pitchFamily="34" charset="0"/>
              </a:rPr>
              <a:t>Јонатан</a:t>
            </a:r>
            <a:r>
              <a:rPr lang="en-US" sz="2400" dirty="0" smtClean="0">
                <a:latin typeface="Corbel" pitchFamily="34" charset="0"/>
              </a:rPr>
              <a:t>, 2. </a:t>
            </a:r>
            <a:r>
              <a:rPr lang="en-US" sz="2400" dirty="0" err="1" smtClean="0">
                <a:latin typeface="Corbel" pitchFamily="34" charset="0"/>
              </a:rPr>
              <a:t>Авинадав</a:t>
            </a:r>
            <a:r>
              <a:rPr lang="en-US" sz="2400" dirty="0" smtClean="0">
                <a:latin typeface="Corbel" pitchFamily="34" charset="0"/>
              </a:rPr>
              <a:t>, 3. </a:t>
            </a:r>
            <a:r>
              <a:rPr lang="en-US" sz="2400" dirty="0" err="1" smtClean="0">
                <a:latin typeface="Corbel" pitchFamily="34" charset="0"/>
              </a:rPr>
              <a:t>Мелхи-сув</a:t>
            </a:r>
            <a:r>
              <a:rPr lang="en-US" sz="2400" dirty="0" smtClean="0">
                <a:latin typeface="Corbel" pitchFamily="34" charset="0"/>
              </a:rPr>
              <a:t> (</a:t>
            </a:r>
            <a:r>
              <a:rPr lang="en-US" sz="2400" dirty="0" err="1" smtClean="0">
                <a:latin typeface="Corbel" pitchFamily="34" charset="0"/>
              </a:rPr>
              <a:t>погинули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Гелвуји</a:t>
            </a:r>
            <a:r>
              <a:rPr lang="en-US" sz="2400" dirty="0" smtClean="0">
                <a:latin typeface="Corbel" pitchFamily="34" charset="0"/>
              </a:rPr>
              <a:t>), 4. </a:t>
            </a:r>
            <a:r>
              <a:rPr lang="en-US" sz="2400" dirty="0" err="1" smtClean="0">
                <a:latin typeface="Corbel" pitchFamily="34" charset="0"/>
              </a:rPr>
              <a:t>Исвостеј</a:t>
            </a:r>
            <a:r>
              <a:rPr lang="en-US" sz="2400" dirty="0" smtClean="0">
                <a:latin typeface="Corbel" pitchFamily="34" charset="0"/>
              </a:rPr>
              <a:t>; </a:t>
            </a:r>
            <a:r>
              <a:rPr lang="en-US" sz="2400" dirty="0" err="1" smtClean="0">
                <a:latin typeface="Corbel" pitchFamily="34" charset="0"/>
              </a:rPr>
              <a:t>унук</a:t>
            </a:r>
            <a:r>
              <a:rPr lang="en-US" sz="2400" dirty="0" smtClean="0">
                <a:latin typeface="Corbel" pitchFamily="34" charset="0"/>
              </a:rPr>
              <a:t> (</a:t>
            </a:r>
            <a:r>
              <a:rPr lang="en-US" sz="2400" dirty="0" err="1" smtClean="0">
                <a:latin typeface="Corbel" pitchFamily="34" charset="0"/>
              </a:rPr>
              <a:t>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Јонатана</a:t>
            </a:r>
            <a:r>
              <a:rPr lang="en-US" sz="2400" dirty="0" smtClean="0">
                <a:latin typeface="Corbel" pitchFamily="34" charset="0"/>
              </a:rPr>
              <a:t>) </a:t>
            </a:r>
            <a:r>
              <a:rPr lang="en-US" sz="2400" dirty="0" err="1" smtClean="0">
                <a:latin typeface="Corbel" pitchFamily="34" charset="0"/>
              </a:rPr>
              <a:t>Мефивостеј</a:t>
            </a:r>
            <a:r>
              <a:rPr lang="en-US" sz="2400" dirty="0" smtClean="0">
                <a:latin typeface="Corbel" pitchFamily="34" charset="0"/>
              </a:rPr>
              <a:t> (</a:t>
            </a:r>
            <a:r>
              <a:rPr lang="en-US" sz="2400" dirty="0" err="1" smtClean="0">
                <a:latin typeface="Corbel" pitchFamily="34" charset="0"/>
              </a:rPr>
              <a:t>слуга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његов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Сива</a:t>
            </a:r>
            <a:r>
              <a:rPr lang="en-US" sz="2400" dirty="0" smtClean="0">
                <a:latin typeface="Corbel" pitchFamily="34" charset="0"/>
              </a:rPr>
              <a:t>), </a:t>
            </a:r>
            <a:r>
              <a:rPr lang="en-US" sz="2400" dirty="0" err="1" smtClean="0">
                <a:latin typeface="Corbel" pitchFamily="34" charset="0"/>
              </a:rPr>
              <a:t>војсковођа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Авенир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кћи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Михала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иноча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Ресфа</a:t>
            </a:r>
            <a:r>
              <a:rPr lang="en-US" sz="2400" dirty="0" smtClean="0">
                <a:latin typeface="Corbel" pitchFamily="34" charset="0"/>
              </a:rPr>
              <a:t> </a:t>
            </a:r>
          </a:p>
          <a:p>
            <a:r>
              <a:rPr lang="en-US" sz="2400" b="1" dirty="0" err="1" smtClean="0">
                <a:latin typeface="Corbel" pitchFamily="34" charset="0"/>
              </a:rPr>
              <a:t>Давид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dirty="0" smtClean="0">
                <a:latin typeface="Corbel" pitchFamily="34" charset="0"/>
              </a:rPr>
              <a:t>- </a:t>
            </a:r>
            <a:r>
              <a:rPr lang="en-US" sz="2400" dirty="0" err="1" smtClean="0">
                <a:latin typeface="Corbel" pitchFamily="34" charset="0"/>
              </a:rPr>
              <a:t>синови</a:t>
            </a:r>
            <a:r>
              <a:rPr lang="en-US" sz="2400" dirty="0" smtClean="0">
                <a:latin typeface="Corbel" pitchFamily="34" charset="0"/>
              </a:rPr>
              <a:t>: </a:t>
            </a:r>
            <a:r>
              <a:rPr lang="en-US" sz="2400" b="1" dirty="0" err="1" smtClean="0">
                <a:latin typeface="Corbel" pitchFamily="34" charset="0"/>
              </a:rPr>
              <a:t>Амнон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Ахиноаме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Језраељанке</a:t>
            </a:r>
            <a:r>
              <a:rPr lang="en-US" sz="2400" dirty="0" smtClean="0">
                <a:latin typeface="Corbel" pitchFamily="34" charset="0"/>
              </a:rPr>
              <a:t>, 2.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Хилеав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Авигеје</a:t>
            </a:r>
            <a:r>
              <a:rPr lang="en-US" sz="2400" dirty="0" smtClean="0">
                <a:latin typeface="Corbel" pitchFamily="34" charset="0"/>
              </a:rPr>
              <a:t> (</a:t>
            </a:r>
            <a:r>
              <a:rPr lang="en-US" sz="2400" dirty="0" err="1" smtClean="0">
                <a:latin typeface="Corbel" pitchFamily="34" charset="0"/>
              </a:rPr>
              <a:t>коју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оженио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после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смрти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Навала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Кармилу</a:t>
            </a:r>
            <a:r>
              <a:rPr lang="en-US" sz="2400" dirty="0" smtClean="0">
                <a:latin typeface="Corbel" pitchFamily="34" charset="0"/>
              </a:rPr>
              <a:t>), 3. </a:t>
            </a:r>
            <a:r>
              <a:rPr lang="en-US" sz="2400" b="1" dirty="0" err="1" smtClean="0">
                <a:latin typeface="Corbel" pitchFamily="34" charset="0"/>
              </a:rPr>
              <a:t>Авесалом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Махе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кћери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гесурског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цара</a:t>
            </a:r>
            <a:r>
              <a:rPr lang="en-US" sz="2400" dirty="0" smtClean="0">
                <a:latin typeface="Corbel" pitchFamily="34" charset="0"/>
              </a:rPr>
              <a:t>, 4. </a:t>
            </a:r>
            <a:r>
              <a:rPr lang="en-US" sz="2400" b="1" dirty="0" err="1" smtClean="0">
                <a:latin typeface="Corbel" pitchFamily="34" charset="0"/>
              </a:rPr>
              <a:t>Адонија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син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Агитин</a:t>
            </a:r>
            <a:r>
              <a:rPr lang="en-US" sz="2400" dirty="0" smtClean="0">
                <a:latin typeface="Corbel" pitchFamily="34" charset="0"/>
              </a:rPr>
              <a:t>,  5. </a:t>
            </a:r>
            <a:r>
              <a:rPr lang="en-US" sz="2400" b="1" dirty="0" err="1" smtClean="0">
                <a:latin typeface="Corbel" pitchFamily="34" charset="0"/>
              </a:rPr>
              <a:t>Соломон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Витсавеје</a:t>
            </a:r>
            <a:r>
              <a:rPr lang="en-US" sz="2400" dirty="0" smtClean="0">
                <a:latin typeface="Corbel" pitchFamily="34" charset="0"/>
              </a:rPr>
              <a:t>, и </a:t>
            </a:r>
            <a:r>
              <a:rPr lang="en-US" sz="2400" dirty="0" err="1" smtClean="0">
                <a:latin typeface="Corbel" pitchFamily="34" charset="0"/>
              </a:rPr>
              <a:t>многи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други</a:t>
            </a:r>
            <a:r>
              <a:rPr lang="en-US" sz="2400" dirty="0" smtClean="0">
                <a:latin typeface="Corbel" pitchFamily="34" charset="0"/>
              </a:rPr>
              <a:t>.</a:t>
            </a:r>
          </a:p>
          <a:p>
            <a:r>
              <a:rPr lang="en-US" sz="2400" b="1" dirty="0" err="1" smtClean="0">
                <a:latin typeface="Corbel" pitchFamily="34" charset="0"/>
              </a:rPr>
              <a:t>Давидове</a:t>
            </a:r>
            <a:r>
              <a:rPr lang="en-US" sz="2400" b="1" dirty="0" smtClean="0">
                <a:latin typeface="Corbel" pitchFamily="34" charset="0"/>
              </a:rPr>
              <a:t> </a:t>
            </a:r>
            <a:r>
              <a:rPr lang="en-US" sz="2400" b="1" dirty="0" err="1" smtClean="0">
                <a:latin typeface="Corbel" pitchFamily="34" charset="0"/>
              </a:rPr>
              <a:t>војсковође</a:t>
            </a:r>
            <a:r>
              <a:rPr lang="en-US" sz="2400" dirty="0" smtClean="0">
                <a:latin typeface="Corbel" pitchFamily="34" charset="0"/>
              </a:rPr>
              <a:t>: </a:t>
            </a:r>
            <a:r>
              <a:rPr lang="en-US" sz="2400" dirty="0" err="1" smtClean="0">
                <a:latin typeface="Corbel" pitchFamily="34" charset="0"/>
              </a:rPr>
              <a:t>три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сина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Серујина</a:t>
            </a:r>
            <a:r>
              <a:rPr lang="en-US" sz="2400" dirty="0" smtClean="0">
                <a:latin typeface="Corbel" pitchFamily="34" charset="0"/>
              </a:rPr>
              <a:t>: </a:t>
            </a:r>
            <a:r>
              <a:rPr lang="en-US" sz="2400" dirty="0" err="1" smtClean="0">
                <a:latin typeface="Corbel" pitchFamily="34" charset="0"/>
              </a:rPr>
              <a:t>Јоав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Ависај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Асаило</a:t>
            </a:r>
            <a:r>
              <a:rPr lang="en-US" sz="2400" dirty="0" smtClean="0">
                <a:latin typeface="Corbel" pitchFamily="34" charset="0"/>
              </a:rPr>
              <a:t> (</a:t>
            </a:r>
            <a:r>
              <a:rPr lang="en-US" sz="2400" dirty="0" err="1" smtClean="0">
                <a:latin typeface="Corbel" pitchFamily="34" charset="0"/>
              </a:rPr>
              <a:t>убио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Авенир</a:t>
            </a:r>
            <a:r>
              <a:rPr lang="en-US" sz="2400" dirty="0" smtClean="0">
                <a:latin typeface="Corbel" pitchFamily="34" charset="0"/>
              </a:rPr>
              <a:t>) (</a:t>
            </a:r>
            <a:r>
              <a:rPr lang="en-US" sz="2400" dirty="0" err="1" smtClean="0">
                <a:latin typeface="Corbel" pitchFamily="34" charset="0"/>
              </a:rPr>
              <a:t>касније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војсковођа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постаје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Амаса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који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је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био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Авесалома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прешао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код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Давида</a:t>
            </a:r>
            <a:r>
              <a:rPr lang="en-US" sz="2400" dirty="0" smtClean="0">
                <a:latin typeface="Corbel" pitchFamily="34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 fontScale="90000"/>
          </a:bodyPr>
          <a:lstStyle/>
          <a:p>
            <a:r>
              <a:rPr lang="sr-Cyrl-RS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 </a:t>
            </a:r>
            <a:br>
              <a:rPr lang="en-US" sz="36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en-US" sz="3600" dirty="0" err="1" smtClean="0">
                <a:effectLst/>
                <a:latin typeface="Times New Roman" pitchFamily="18" charset="0"/>
                <a:cs typeface="Times New Roman" pitchFamily="18" charset="0"/>
              </a:rPr>
              <a:t>Преглед</a:t>
            </a:r>
            <a:r>
              <a:rPr lang="sr-Cyrl-RS" sz="3600" dirty="0" smtClean="0">
                <a:effectLst/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dirty="0" smtClean="0"/>
              <a:t/>
            </a:r>
            <a:br>
              <a:rPr lang="en-US" sz="3600" dirty="0" smtClean="0"/>
            </a:b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762000"/>
            <a:ext cx="7620000" cy="6096000"/>
          </a:xfrm>
        </p:spPr>
        <p:txBody>
          <a:bodyPr>
            <a:noAutofit/>
          </a:bodyPr>
          <a:lstStyle/>
          <a:p>
            <a:r>
              <a:rPr lang="en-US" sz="2200" dirty="0" err="1" smtClean="0">
                <a:latin typeface="Corbel" pitchFamily="34" charset="0"/>
              </a:rPr>
              <a:t>свештеници</a:t>
            </a:r>
            <a:r>
              <a:rPr lang="en-US" sz="2200" dirty="0" smtClean="0">
                <a:latin typeface="Corbel" pitchFamily="34" charset="0"/>
              </a:rPr>
              <a:t>: </a:t>
            </a:r>
            <a:r>
              <a:rPr lang="en-US" sz="2200" b="1" dirty="0" err="1" smtClean="0">
                <a:latin typeface="Corbel" pitchFamily="34" charset="0"/>
              </a:rPr>
              <a:t>Садок</a:t>
            </a:r>
            <a:r>
              <a:rPr lang="en-US" sz="2200" b="1" dirty="0" smtClean="0">
                <a:latin typeface="Corbel" pitchFamily="34" charset="0"/>
              </a:rPr>
              <a:t> и </a:t>
            </a:r>
            <a:r>
              <a:rPr lang="en-US" sz="2200" b="1" dirty="0" err="1" smtClean="0">
                <a:latin typeface="Corbel" pitchFamily="34" charset="0"/>
              </a:rPr>
              <a:t>Ахимелех</a:t>
            </a:r>
            <a:r>
              <a:rPr lang="en-US" sz="2200" dirty="0" smtClean="0">
                <a:latin typeface="Corbel" pitchFamily="34" charset="0"/>
              </a:rPr>
              <a:t> (</a:t>
            </a:r>
            <a:r>
              <a:rPr lang="en-US" sz="2200" dirty="0" err="1" smtClean="0">
                <a:latin typeface="Corbel" pitchFamily="34" charset="0"/>
              </a:rPr>
              <a:t>син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Авијатаров</a:t>
            </a:r>
            <a:r>
              <a:rPr lang="en-US" sz="2200" dirty="0" smtClean="0">
                <a:latin typeface="Corbel" pitchFamily="34" charset="0"/>
              </a:rPr>
              <a:t>), </a:t>
            </a:r>
            <a:r>
              <a:rPr lang="en-US" sz="2200" b="1" dirty="0" err="1" smtClean="0">
                <a:latin typeface="Corbel" pitchFamily="34" charset="0"/>
              </a:rPr>
              <a:t>Јонатан</a:t>
            </a:r>
            <a:r>
              <a:rPr lang="en-US" sz="2200" dirty="0" smtClean="0">
                <a:latin typeface="Corbel" pitchFamily="34" charset="0"/>
              </a:rPr>
              <a:t> (</a:t>
            </a:r>
            <a:r>
              <a:rPr lang="en-US" sz="2200" dirty="0" err="1" smtClean="0">
                <a:latin typeface="Corbel" pitchFamily="34" charset="0"/>
              </a:rPr>
              <a:t>Садоков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син</a:t>
            </a:r>
            <a:r>
              <a:rPr lang="en-US" sz="2200" dirty="0" smtClean="0">
                <a:latin typeface="Corbel" pitchFamily="34" charset="0"/>
              </a:rPr>
              <a:t>) и </a:t>
            </a:r>
            <a:r>
              <a:rPr lang="en-US" sz="2200" b="1" dirty="0" err="1" smtClean="0">
                <a:latin typeface="Corbel" pitchFamily="34" charset="0"/>
              </a:rPr>
              <a:t>Ахимас</a:t>
            </a:r>
            <a:r>
              <a:rPr lang="en-US" sz="2200" dirty="0" smtClean="0">
                <a:latin typeface="Corbel" pitchFamily="34" charset="0"/>
              </a:rPr>
              <a:t> (</a:t>
            </a:r>
            <a:r>
              <a:rPr lang="en-US" sz="2200" dirty="0" err="1" smtClean="0">
                <a:latin typeface="Corbel" pitchFamily="34" charset="0"/>
              </a:rPr>
              <a:t>Ахимелехов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син</a:t>
            </a:r>
            <a:r>
              <a:rPr lang="en-US" sz="2200" dirty="0" smtClean="0">
                <a:latin typeface="Corbel" pitchFamily="34" charset="0"/>
              </a:rPr>
              <a:t>); </a:t>
            </a:r>
            <a:r>
              <a:rPr lang="en-US" sz="2200" dirty="0" err="1" smtClean="0">
                <a:latin typeface="Corbel" pitchFamily="34" charset="0"/>
              </a:rPr>
              <a:t>место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за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Храм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купљено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од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b="1" dirty="0" err="1" smtClean="0">
                <a:latin typeface="Corbel" pitchFamily="34" charset="0"/>
              </a:rPr>
              <a:t>Орнана</a:t>
            </a:r>
            <a:r>
              <a:rPr lang="en-US" sz="2200" b="1" dirty="0" smtClean="0">
                <a:latin typeface="Corbel" pitchFamily="34" charset="0"/>
              </a:rPr>
              <a:t> </a:t>
            </a:r>
            <a:r>
              <a:rPr lang="en-US" sz="2200" b="1" dirty="0" err="1" smtClean="0">
                <a:latin typeface="Corbel" pitchFamily="34" charset="0"/>
              </a:rPr>
              <a:t>Јевусејина</a:t>
            </a:r>
            <a:r>
              <a:rPr lang="en-US" sz="2200" b="1" dirty="0" smtClean="0">
                <a:latin typeface="Corbel" pitchFamily="34" charset="0"/>
              </a:rPr>
              <a:t>; </a:t>
            </a:r>
            <a:r>
              <a:rPr lang="en-US" sz="2200" dirty="0" err="1" smtClean="0">
                <a:latin typeface="Corbel" pitchFamily="34" charset="0"/>
              </a:rPr>
              <a:t>главни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дворски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саветник</a:t>
            </a:r>
            <a:r>
              <a:rPr lang="en-US" sz="2200" dirty="0" smtClean="0">
                <a:latin typeface="Corbel" pitchFamily="34" charset="0"/>
              </a:rPr>
              <a:t>: </a:t>
            </a:r>
            <a:r>
              <a:rPr lang="en-US" sz="2200" b="1" dirty="0" err="1" smtClean="0">
                <a:latin typeface="Corbel" pitchFamily="34" charset="0"/>
              </a:rPr>
              <a:t>Ахитофел</a:t>
            </a:r>
            <a:r>
              <a:rPr lang="en-US" sz="2200" b="1" dirty="0" smtClean="0">
                <a:latin typeface="Corbel" pitchFamily="34" charset="0"/>
              </a:rPr>
              <a:t> </a:t>
            </a:r>
            <a:r>
              <a:rPr lang="en-US" sz="2200" b="1" dirty="0" err="1" smtClean="0">
                <a:latin typeface="Corbel" pitchFamily="34" charset="0"/>
              </a:rPr>
              <a:t>Гилоњанин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мањи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саветник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пријатељ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Давидов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b="1" dirty="0" err="1" smtClean="0">
                <a:latin typeface="Corbel" pitchFamily="34" charset="0"/>
              </a:rPr>
              <a:t>Хусај</a:t>
            </a:r>
            <a:r>
              <a:rPr lang="en-US" sz="2200" b="1" dirty="0" smtClean="0">
                <a:latin typeface="Corbel" pitchFamily="34" charset="0"/>
              </a:rPr>
              <a:t> </a:t>
            </a:r>
            <a:r>
              <a:rPr lang="en-US" sz="2200" b="1" dirty="0" err="1" smtClean="0">
                <a:latin typeface="Corbel" pitchFamily="34" charset="0"/>
              </a:rPr>
              <a:t>Архијанин</a:t>
            </a:r>
            <a:r>
              <a:rPr lang="en-US" sz="2200" dirty="0" smtClean="0">
                <a:latin typeface="Corbel" pitchFamily="34" charset="0"/>
              </a:rPr>
              <a:t>; </a:t>
            </a:r>
            <a:r>
              <a:rPr lang="en-US" sz="2200" dirty="0" err="1" smtClean="0">
                <a:latin typeface="Corbel" pitchFamily="34" charset="0"/>
              </a:rPr>
              <a:t>пророци</a:t>
            </a:r>
            <a:r>
              <a:rPr lang="en-US" sz="2200" dirty="0" smtClean="0">
                <a:latin typeface="Corbel" pitchFamily="34" charset="0"/>
              </a:rPr>
              <a:t>:</a:t>
            </a:r>
            <a:r>
              <a:rPr lang="en-US" sz="2200" b="1" dirty="0" smtClean="0">
                <a:latin typeface="Corbel" pitchFamily="34" charset="0"/>
              </a:rPr>
              <a:t> </a:t>
            </a:r>
            <a:r>
              <a:rPr lang="en-US" sz="2200" b="1" dirty="0" err="1" smtClean="0">
                <a:latin typeface="Corbel" pitchFamily="34" charset="0"/>
              </a:rPr>
              <a:t>Натан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b="1" dirty="0" err="1" smtClean="0">
                <a:latin typeface="Corbel" pitchFamily="34" charset="0"/>
              </a:rPr>
              <a:t>Гад</a:t>
            </a:r>
            <a:endParaRPr lang="en-US" sz="2200" dirty="0" smtClean="0">
              <a:latin typeface="Corbel" pitchFamily="34" charset="0"/>
            </a:endParaRPr>
          </a:p>
          <a:p>
            <a:r>
              <a:rPr lang="en-US" sz="2200" b="1" dirty="0" err="1" smtClean="0">
                <a:latin typeface="Corbel" pitchFamily="34" charset="0"/>
              </a:rPr>
              <a:t>Јоавова</a:t>
            </a:r>
            <a:r>
              <a:rPr lang="en-US" sz="2200" b="1" dirty="0" smtClean="0">
                <a:latin typeface="Corbel" pitchFamily="34" charset="0"/>
              </a:rPr>
              <a:t> </a:t>
            </a:r>
            <a:r>
              <a:rPr lang="en-US" sz="2200" b="1" dirty="0" err="1" smtClean="0">
                <a:latin typeface="Corbel" pitchFamily="34" charset="0"/>
              </a:rPr>
              <a:t>злодела</a:t>
            </a:r>
            <a:r>
              <a:rPr lang="en-US" sz="2200" dirty="0" smtClean="0">
                <a:latin typeface="Corbel" pitchFamily="34" charset="0"/>
              </a:rPr>
              <a:t>: </a:t>
            </a:r>
            <a:r>
              <a:rPr lang="en-US" sz="2200" dirty="0" err="1" smtClean="0">
                <a:latin typeface="Corbel" pitchFamily="34" charset="0"/>
              </a:rPr>
              <a:t>убиство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Авенира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Авесалома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Амасе</a:t>
            </a:r>
            <a:endParaRPr lang="sr-Cyrl-RS" sz="2200" dirty="0" smtClean="0">
              <a:latin typeface="Corbel" pitchFamily="34" charset="0"/>
            </a:endParaRPr>
          </a:p>
          <a:p>
            <a:pPr>
              <a:buNone/>
            </a:pPr>
            <a:endParaRPr lang="sr-Cyrl-RS" sz="2200" b="1" dirty="0" smtClean="0">
              <a:latin typeface="Corbel" pitchFamily="34" charset="0"/>
            </a:endParaRPr>
          </a:p>
          <a:p>
            <a:r>
              <a:rPr lang="en-US" sz="2200" b="1" dirty="0" err="1" smtClean="0">
                <a:latin typeface="Corbel" pitchFamily="34" charset="0"/>
              </a:rPr>
              <a:t>Најважнија</a:t>
            </a:r>
            <a:r>
              <a:rPr lang="en-US" sz="2200" b="1" dirty="0" smtClean="0">
                <a:latin typeface="Corbel" pitchFamily="34" charset="0"/>
              </a:rPr>
              <a:t> </a:t>
            </a:r>
            <a:r>
              <a:rPr lang="en-US" sz="2200" b="1" dirty="0" err="1" smtClean="0">
                <a:latin typeface="Corbel" pitchFamily="34" charset="0"/>
              </a:rPr>
              <a:t>места</a:t>
            </a:r>
            <a:r>
              <a:rPr lang="en-US" sz="2200" b="1" dirty="0" smtClean="0">
                <a:latin typeface="Corbel" pitchFamily="34" charset="0"/>
              </a:rPr>
              <a:t> у 2Сам </a:t>
            </a: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smtClean="0">
                <a:latin typeface="Corbel" pitchFamily="34" charset="0"/>
              </a:rPr>
              <a:t>1. </a:t>
            </a:r>
            <a:r>
              <a:rPr lang="en-US" sz="2200" b="1" dirty="0" err="1" smtClean="0">
                <a:latin typeface="Corbel" pitchFamily="34" charset="0"/>
              </a:rPr>
              <a:t>Сиклаг</a:t>
            </a:r>
            <a:r>
              <a:rPr lang="en-US" sz="2200" dirty="0" smtClean="0">
                <a:latin typeface="Corbel" pitchFamily="34" charset="0"/>
              </a:rPr>
              <a:t> (</a:t>
            </a:r>
            <a:r>
              <a:rPr lang="en-US" sz="2200" dirty="0" err="1" smtClean="0">
                <a:latin typeface="Corbel" pitchFamily="34" charset="0"/>
              </a:rPr>
              <a:t>долазак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слуге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вестима</a:t>
            </a:r>
            <a:r>
              <a:rPr lang="en-US" sz="2200" dirty="0" smtClean="0">
                <a:latin typeface="Corbel" pitchFamily="34" charset="0"/>
              </a:rPr>
              <a:t> о </a:t>
            </a:r>
            <a:r>
              <a:rPr lang="en-US" sz="2200" dirty="0" err="1" smtClean="0">
                <a:latin typeface="Corbel" pitchFamily="34" charset="0"/>
              </a:rPr>
              <a:t>Саулу</a:t>
            </a:r>
            <a:r>
              <a:rPr lang="en-US" sz="2200" dirty="0" smtClean="0">
                <a:latin typeface="Corbel" pitchFamily="34" charset="0"/>
              </a:rPr>
              <a:t>) - 2. </a:t>
            </a:r>
            <a:r>
              <a:rPr lang="en-US" sz="2200" b="1" dirty="0" err="1" smtClean="0">
                <a:latin typeface="Corbel" pitchFamily="34" charset="0"/>
              </a:rPr>
              <a:t>Хеврон</a:t>
            </a:r>
            <a:r>
              <a:rPr lang="en-US" sz="2200" dirty="0" smtClean="0">
                <a:latin typeface="Corbel" pitchFamily="34" charset="0"/>
              </a:rPr>
              <a:t> (</a:t>
            </a:r>
            <a:r>
              <a:rPr lang="en-US" sz="2200" dirty="0" err="1" smtClean="0">
                <a:latin typeface="Corbel" pitchFamily="34" charset="0"/>
              </a:rPr>
              <a:t>зацарење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Давидово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гозба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Авениром</a:t>
            </a:r>
            <a:r>
              <a:rPr lang="en-US" sz="2200" dirty="0" smtClean="0">
                <a:latin typeface="Corbel" pitchFamily="34" charset="0"/>
              </a:rPr>
              <a:t>) – 3. </a:t>
            </a:r>
            <a:r>
              <a:rPr lang="en-US" sz="2200" b="1" dirty="0" err="1" smtClean="0">
                <a:latin typeface="Corbel" pitchFamily="34" charset="0"/>
              </a:rPr>
              <a:t>Јерусалим</a:t>
            </a:r>
            <a:r>
              <a:rPr lang="en-US" sz="2200" dirty="0" smtClean="0">
                <a:latin typeface="Corbel" pitchFamily="34" charset="0"/>
              </a:rPr>
              <a:t> (</a:t>
            </a:r>
            <a:r>
              <a:rPr lang="en-US" sz="2200" dirty="0" err="1" smtClean="0">
                <a:latin typeface="Corbel" pitchFamily="34" charset="0"/>
              </a:rPr>
              <a:t>Давидово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освајање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већина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потоње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радње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дешава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се</a:t>
            </a:r>
            <a:r>
              <a:rPr lang="en-US" sz="2200" dirty="0" smtClean="0">
                <a:latin typeface="Corbel" pitchFamily="34" charset="0"/>
              </a:rPr>
              <a:t> у </a:t>
            </a:r>
            <a:r>
              <a:rPr lang="en-US" sz="2200" dirty="0" err="1" smtClean="0">
                <a:latin typeface="Corbel" pitchFamily="34" charset="0"/>
              </a:rPr>
              <a:t>Јерусалиму</a:t>
            </a:r>
            <a:r>
              <a:rPr lang="en-US" sz="2200" dirty="0" smtClean="0">
                <a:latin typeface="Corbel" pitchFamily="34" charset="0"/>
              </a:rPr>
              <a:t>), 4. </a:t>
            </a:r>
            <a:r>
              <a:rPr lang="en-US" sz="2200" b="1" dirty="0" err="1" smtClean="0">
                <a:latin typeface="Corbel" pitchFamily="34" charset="0"/>
              </a:rPr>
              <a:t>Маханајим</a:t>
            </a:r>
            <a:r>
              <a:rPr lang="en-US" sz="2200" b="1" dirty="0" smtClean="0">
                <a:latin typeface="Corbel" pitchFamily="34" charset="0"/>
              </a:rPr>
              <a:t> </a:t>
            </a:r>
            <a:r>
              <a:rPr lang="en-US" sz="2200" dirty="0" smtClean="0">
                <a:latin typeface="Corbel" pitchFamily="34" charset="0"/>
              </a:rPr>
              <a:t>– </a:t>
            </a:r>
            <a:r>
              <a:rPr lang="en-US" sz="2200" dirty="0" err="1" smtClean="0">
                <a:latin typeface="Corbel" pitchFamily="34" charset="0"/>
              </a:rPr>
              <a:t>зацарење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Исвостејево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Давидово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касније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уточиште</a:t>
            </a:r>
            <a:r>
              <a:rPr lang="en-US" sz="2200" dirty="0" smtClean="0">
                <a:latin typeface="Corbel" pitchFamily="34" charset="0"/>
              </a:rPr>
              <a:t>, 5. </a:t>
            </a:r>
            <a:r>
              <a:rPr lang="en-US" sz="2200" b="1" dirty="0" err="1" smtClean="0">
                <a:latin typeface="Corbel" pitchFamily="34" charset="0"/>
              </a:rPr>
              <a:t>Киријат-Јарим</a:t>
            </a:r>
            <a:r>
              <a:rPr lang="en-US" sz="2200" dirty="0" smtClean="0">
                <a:latin typeface="Corbel" pitchFamily="34" charset="0"/>
              </a:rPr>
              <a:t> (</a:t>
            </a:r>
            <a:r>
              <a:rPr lang="en-US" sz="2200" dirty="0" err="1" smtClean="0">
                <a:latin typeface="Corbel" pitchFamily="34" charset="0"/>
              </a:rPr>
              <a:t>преношење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Ковчега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завета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Јерусалиму</a:t>
            </a:r>
            <a:r>
              <a:rPr lang="en-US" sz="2200" dirty="0" smtClean="0">
                <a:latin typeface="Corbel" pitchFamily="34" charset="0"/>
              </a:rPr>
              <a:t>), 5. </a:t>
            </a:r>
            <a:r>
              <a:rPr lang="en-US" sz="2200" b="1" dirty="0" err="1" smtClean="0">
                <a:latin typeface="Corbel" pitchFamily="34" charset="0"/>
              </a:rPr>
              <a:t>гора</a:t>
            </a:r>
            <a:r>
              <a:rPr lang="en-US" sz="2200" b="1" dirty="0" smtClean="0">
                <a:latin typeface="Corbel" pitchFamily="34" charset="0"/>
              </a:rPr>
              <a:t> </a:t>
            </a:r>
            <a:r>
              <a:rPr lang="en-US" sz="2200" b="1" dirty="0" err="1" smtClean="0">
                <a:latin typeface="Corbel" pitchFamily="34" charset="0"/>
              </a:rPr>
              <a:t>Јефремова</a:t>
            </a:r>
            <a:r>
              <a:rPr lang="en-US" sz="2200" dirty="0" smtClean="0">
                <a:latin typeface="Corbel" pitchFamily="34" charset="0"/>
              </a:rPr>
              <a:t> – </a:t>
            </a:r>
            <a:r>
              <a:rPr lang="en-US" sz="2200" dirty="0" err="1" smtClean="0">
                <a:latin typeface="Corbel" pitchFamily="34" charset="0"/>
              </a:rPr>
              <a:t>сукоб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Авесаломове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Давидове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војске</a:t>
            </a:r>
            <a:endParaRPr lang="en-US" sz="2200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18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2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685800"/>
            <a:ext cx="7620000" cy="6172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000" b="1" dirty="0" smtClean="0">
                <a:latin typeface="Corbel" pitchFamily="34" charset="0"/>
              </a:rPr>
              <a:t>Подељена земља</a:t>
            </a:r>
          </a:p>
          <a:p>
            <a:pPr algn="ctr">
              <a:buNone/>
            </a:pPr>
            <a:endParaRPr lang="en-US" sz="2000" b="1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одлазак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Давидов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Хеврон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Ахиноамом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Авигејом</a:t>
            </a:r>
            <a:r>
              <a:rPr lang="en-US" sz="2000" dirty="0" smtClean="0">
                <a:latin typeface="Corbel" pitchFamily="34" charset="0"/>
              </a:rPr>
              <a:t>; </a:t>
            </a:r>
            <a:r>
              <a:rPr lang="en-US" sz="2000" dirty="0" err="1" smtClean="0">
                <a:latin typeface="Corbel" pitchFamily="34" charset="0"/>
              </a:rPr>
              <a:t>људи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онога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краја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помазују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Давида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за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цара</a:t>
            </a:r>
            <a:r>
              <a:rPr lang="en-US" sz="2000" dirty="0" smtClean="0">
                <a:latin typeface="Corbel" pitchFamily="34" charset="0"/>
              </a:rPr>
              <a:t>  у </a:t>
            </a:r>
            <a:r>
              <a:rPr lang="en-US" sz="2000" dirty="0" err="1" smtClean="0">
                <a:latin typeface="Corbel" pitchFamily="34" charset="0"/>
              </a:rPr>
              <a:t>Јуди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b="1" dirty="0" err="1" smtClean="0">
                <a:latin typeface="Corbel" pitchFamily="34" charset="0"/>
              </a:rPr>
              <a:t>Авенир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син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Ниров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војсковођа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Саулов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зацарује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Исвостеја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Сауловог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сина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b="1" dirty="0" err="1" smtClean="0">
                <a:latin typeface="Corbel" pitchFamily="34" charset="0"/>
              </a:rPr>
              <a:t>Маханајиму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царује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над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Језраелом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Јефремом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Венијамином</a:t>
            </a:r>
            <a:r>
              <a:rPr lang="en-US" sz="2000" dirty="0" smtClean="0">
                <a:latin typeface="Corbel" pitchFamily="34" charset="0"/>
              </a:rPr>
              <a:t> и </a:t>
            </a:r>
            <a:r>
              <a:rPr lang="en-US" sz="2000" dirty="0" err="1" smtClean="0">
                <a:latin typeface="Corbel" pitchFamily="34" charset="0"/>
              </a:rPr>
              <a:t>над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свијем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Израиљем</a:t>
            </a:r>
            <a:r>
              <a:rPr lang="en-US" sz="2000" dirty="0" smtClean="0">
                <a:latin typeface="Corbel" pitchFamily="34" charset="0"/>
              </a:rPr>
              <a:t> (</a:t>
            </a:r>
            <a:r>
              <a:rPr lang="en-US" sz="2000" dirty="0" err="1" smtClean="0">
                <a:latin typeface="Corbel" pitchFamily="34" charset="0"/>
              </a:rPr>
              <a:t>мапа</a:t>
            </a:r>
            <a:r>
              <a:rPr lang="en-US" sz="2000" dirty="0" smtClean="0">
                <a:latin typeface="Corbel" pitchFamily="34" charset="0"/>
              </a:rPr>
              <a:t>)</a:t>
            </a:r>
          </a:p>
          <a:p>
            <a:r>
              <a:rPr lang="en-US" sz="2000" dirty="0" err="1" smtClean="0">
                <a:latin typeface="Corbel" pitchFamily="34" charset="0"/>
              </a:rPr>
              <a:t>подељена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земља</a:t>
            </a:r>
            <a:r>
              <a:rPr lang="en-US" sz="2000" dirty="0" smtClean="0">
                <a:latin typeface="Corbel" pitchFamily="34" charset="0"/>
              </a:rPr>
              <a:t>: </a:t>
            </a:r>
            <a:r>
              <a:rPr lang="en-US" sz="2000" dirty="0" err="1" smtClean="0">
                <a:latin typeface="Corbel" pitchFamily="34" charset="0"/>
              </a:rPr>
              <a:t>Исвостеј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северу</a:t>
            </a:r>
            <a:r>
              <a:rPr lang="en-US" sz="2000" dirty="0" smtClean="0">
                <a:latin typeface="Corbel" pitchFamily="34" charset="0"/>
              </a:rPr>
              <a:t> (</a:t>
            </a:r>
            <a:r>
              <a:rPr lang="en-US" sz="2000" dirty="0" err="1" smtClean="0">
                <a:latin typeface="Corbel" pitchFamily="34" charset="0"/>
              </a:rPr>
              <a:t>Израиљ</a:t>
            </a:r>
            <a:r>
              <a:rPr lang="en-US" sz="2000" dirty="0" smtClean="0">
                <a:latin typeface="Corbel" pitchFamily="34" charset="0"/>
              </a:rPr>
              <a:t>), </a:t>
            </a:r>
            <a:r>
              <a:rPr lang="en-US" sz="2000" dirty="0" err="1" smtClean="0">
                <a:latin typeface="Corbel" pitchFamily="34" charset="0"/>
              </a:rPr>
              <a:t>Давид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југу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Јуди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након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седам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година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први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ратни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окршај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подељених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земаља</a:t>
            </a:r>
            <a:r>
              <a:rPr lang="en-US" sz="2000" dirty="0" smtClean="0">
                <a:latin typeface="Corbel" pitchFamily="34" charset="0"/>
              </a:rPr>
              <a:t> – </a:t>
            </a:r>
            <a:r>
              <a:rPr lang="en-US" sz="2000" dirty="0" err="1" smtClean="0">
                <a:latin typeface="Corbel" pitchFamily="34" charset="0"/>
              </a:rPr>
              <a:t>Гаваонско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језеро</a:t>
            </a:r>
            <a:r>
              <a:rPr lang="en-US" sz="2000" dirty="0" smtClean="0">
                <a:latin typeface="Corbel" pitchFamily="34" charset="0"/>
              </a:rPr>
              <a:t> – </a:t>
            </a:r>
            <a:r>
              <a:rPr lang="en-US" sz="2000" dirty="0" err="1" smtClean="0">
                <a:latin typeface="Corbel" pitchFamily="34" charset="0"/>
              </a:rPr>
              <a:t>израиљску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војску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води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Авенир</a:t>
            </a:r>
            <a:r>
              <a:rPr lang="en-US" sz="2000" dirty="0" smtClean="0">
                <a:latin typeface="Corbel" pitchFamily="34" charset="0"/>
              </a:rPr>
              <a:t>, а </a:t>
            </a:r>
            <a:r>
              <a:rPr lang="en-US" sz="2000" dirty="0" err="1" smtClean="0">
                <a:latin typeface="Corbel" pitchFamily="34" charset="0"/>
              </a:rPr>
              <a:t>јудејску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Јоав</a:t>
            </a:r>
            <a:r>
              <a:rPr lang="en-US" sz="2000" dirty="0" smtClean="0">
                <a:latin typeface="Corbel" pitchFamily="34" charset="0"/>
              </a:rPr>
              <a:t> (</a:t>
            </a:r>
            <a:r>
              <a:rPr lang="en-US" sz="2000" dirty="0" err="1" smtClean="0">
                <a:latin typeface="Corbel" pitchFamily="34" charset="0"/>
              </a:rPr>
              <a:t>Давидов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војсковођа</a:t>
            </a:r>
            <a:r>
              <a:rPr lang="en-US" sz="2000" dirty="0" smtClean="0">
                <a:latin typeface="Corbel" pitchFamily="34" charset="0"/>
              </a:rPr>
              <a:t>); </a:t>
            </a:r>
            <a:r>
              <a:rPr lang="en-US" sz="2000" dirty="0" err="1" smtClean="0">
                <a:latin typeface="Corbel" pitchFamily="34" charset="0"/>
              </a:rPr>
              <a:t>победа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Давидових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трупа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b="1" dirty="0" err="1" smtClean="0">
                <a:latin typeface="Corbel" pitchFamily="34" charset="0"/>
              </a:rPr>
              <a:t>три</a:t>
            </a:r>
            <a:r>
              <a:rPr lang="en-US" sz="2000" b="1" dirty="0" smtClean="0">
                <a:latin typeface="Corbel" pitchFamily="34" charset="0"/>
              </a:rPr>
              <a:t> </a:t>
            </a:r>
            <a:r>
              <a:rPr lang="en-US" sz="2000" b="1" dirty="0" err="1" smtClean="0">
                <a:latin typeface="Corbel" pitchFamily="34" charset="0"/>
              </a:rPr>
              <a:t>сина</a:t>
            </a:r>
            <a:r>
              <a:rPr lang="en-US" sz="2000" b="1" dirty="0" smtClean="0">
                <a:latin typeface="Corbel" pitchFamily="34" charset="0"/>
              </a:rPr>
              <a:t> </a:t>
            </a:r>
            <a:r>
              <a:rPr lang="en-US" sz="2000" b="1" dirty="0" err="1" smtClean="0">
                <a:latin typeface="Corbel" pitchFamily="34" charset="0"/>
              </a:rPr>
              <a:t>Серујина</a:t>
            </a:r>
            <a:r>
              <a:rPr lang="en-US" sz="2000" b="1" dirty="0" smtClean="0">
                <a:latin typeface="Corbel" pitchFamily="34" charset="0"/>
              </a:rPr>
              <a:t>: </a:t>
            </a:r>
            <a:r>
              <a:rPr lang="en-US" sz="2000" b="1" dirty="0" err="1" smtClean="0">
                <a:latin typeface="Corbel" pitchFamily="34" charset="0"/>
              </a:rPr>
              <a:t>Јоав</a:t>
            </a:r>
            <a:r>
              <a:rPr lang="en-US" sz="2000" b="1" dirty="0" smtClean="0">
                <a:latin typeface="Corbel" pitchFamily="34" charset="0"/>
              </a:rPr>
              <a:t>, </a:t>
            </a:r>
            <a:r>
              <a:rPr lang="en-US" sz="2000" b="1" dirty="0" err="1" smtClean="0">
                <a:latin typeface="Corbel" pitchFamily="34" charset="0"/>
              </a:rPr>
              <a:t>Ависај</a:t>
            </a:r>
            <a:r>
              <a:rPr lang="en-US" sz="2000" b="1" dirty="0" smtClean="0">
                <a:latin typeface="Corbel" pitchFamily="34" charset="0"/>
              </a:rPr>
              <a:t> и </a:t>
            </a:r>
            <a:r>
              <a:rPr lang="en-US" sz="2000" b="1" dirty="0" err="1" smtClean="0">
                <a:latin typeface="Corbel" pitchFamily="34" charset="0"/>
              </a:rPr>
              <a:t>Асаило</a:t>
            </a:r>
            <a:r>
              <a:rPr lang="en-US" sz="2000" dirty="0" smtClean="0">
                <a:latin typeface="Corbel" pitchFamily="34" charset="0"/>
              </a:rPr>
              <a:t>; </a:t>
            </a:r>
            <a:r>
              <a:rPr lang="en-US" sz="2000" dirty="0" err="1" smtClean="0">
                <a:latin typeface="Corbel" pitchFamily="34" charset="0"/>
              </a:rPr>
              <a:t>након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битке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Асаило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иде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потеру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за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Авениром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али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када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сустиже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Авенир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га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уби</a:t>
            </a:r>
            <a:r>
              <a:rPr lang="en-US" sz="2000" dirty="0" smtClean="0">
                <a:latin typeface="Corbel" pitchFamily="34" charset="0"/>
              </a:rPr>
              <a:t> (</a:t>
            </a:r>
            <a:r>
              <a:rPr lang="en-US" sz="2000" dirty="0" err="1" smtClean="0">
                <a:latin typeface="Corbel" pitchFamily="34" charset="0"/>
              </a:rPr>
              <a:t>разлог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за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каснију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Јоавову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освету</a:t>
            </a:r>
            <a:r>
              <a:rPr lang="en-US" sz="2000" dirty="0" smtClean="0">
                <a:latin typeface="Corbel" pitchFamily="34" charset="0"/>
              </a:rPr>
              <a:t>); </a:t>
            </a:r>
            <a:r>
              <a:rPr lang="en-US" sz="2000" dirty="0" err="1" smtClean="0">
                <a:latin typeface="Corbel" pitchFamily="34" charset="0"/>
              </a:rPr>
              <a:t>Авенир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упозоравао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Асаила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да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се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окане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потере</a:t>
            </a:r>
            <a:r>
              <a:rPr lang="en-US" sz="2000" dirty="0" smtClean="0">
                <a:latin typeface="Corbel" pitchFamily="34" charset="0"/>
              </a:rPr>
              <a:t>, </a:t>
            </a:r>
            <a:r>
              <a:rPr lang="en-US" sz="2000" dirty="0" err="1" smtClean="0">
                <a:latin typeface="Corbel" pitchFamily="34" charset="0"/>
              </a:rPr>
              <a:t>али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овај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није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одустајао</a:t>
            </a:r>
            <a:endParaRPr lang="en-US" sz="2000" dirty="0" smtClean="0">
              <a:latin typeface="Corbel" pitchFamily="34" charset="0"/>
            </a:endParaRPr>
          </a:p>
          <a:p>
            <a:r>
              <a:rPr lang="en-US" sz="2000" dirty="0" err="1" smtClean="0">
                <a:latin typeface="Corbel" pitchFamily="34" charset="0"/>
              </a:rPr>
              <a:t>погребење</a:t>
            </a:r>
            <a:r>
              <a:rPr lang="en-US" sz="2000" dirty="0" smtClean="0">
                <a:latin typeface="Corbel" pitchFamily="34" charset="0"/>
              </a:rPr>
              <a:t> </a:t>
            </a:r>
            <a:r>
              <a:rPr lang="en-US" sz="2000" dirty="0" err="1" smtClean="0">
                <a:latin typeface="Corbel" pitchFamily="34" charset="0"/>
              </a:rPr>
              <a:t>Асаила</a:t>
            </a:r>
            <a:r>
              <a:rPr lang="en-US" sz="2000" dirty="0" smtClean="0">
                <a:latin typeface="Corbel" pitchFamily="34" charset="0"/>
              </a:rPr>
              <a:t> у </a:t>
            </a:r>
            <a:r>
              <a:rPr lang="en-US" sz="2000" dirty="0" err="1" smtClean="0">
                <a:latin typeface="Corbel" pitchFamily="34" charset="0"/>
              </a:rPr>
              <a:t>Витлејему</a:t>
            </a:r>
            <a:endParaRPr lang="en-US" sz="20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</a:t>
            </a:r>
            <a:r>
              <a:rPr lang="de-DE" sz="36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609600"/>
            <a:ext cx="7620000" cy="62484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1600" b="1" dirty="0" smtClean="0">
                <a:latin typeface="Corbel" pitchFamily="34" charset="0"/>
              </a:rPr>
              <a:t>Давид и Авенир</a:t>
            </a:r>
          </a:p>
          <a:p>
            <a:pPr algn="ctr">
              <a:buNone/>
            </a:pPr>
            <a:endParaRPr lang="sr-Cyrl-RS" sz="1600" b="1" dirty="0" smtClean="0">
              <a:latin typeface="Corbel" pitchFamily="34" charset="0"/>
            </a:endParaRPr>
          </a:p>
          <a:p>
            <a:r>
              <a:rPr lang="en-US" sz="1600" dirty="0" err="1" smtClean="0">
                <a:latin typeface="Corbel" pitchFamily="34" charset="0"/>
              </a:rPr>
              <a:t>Давидови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синови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који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му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родише</a:t>
            </a:r>
            <a:r>
              <a:rPr lang="en-US" sz="1600" dirty="0" smtClean="0">
                <a:latin typeface="Corbel" pitchFamily="34" charset="0"/>
              </a:rPr>
              <a:t> у </a:t>
            </a:r>
            <a:r>
              <a:rPr lang="en-US" sz="1600" dirty="0" err="1" smtClean="0">
                <a:latin typeface="Corbel" pitchFamily="34" charset="0"/>
              </a:rPr>
              <a:t>Хеврону</a:t>
            </a:r>
            <a:r>
              <a:rPr lang="en-US" sz="1600" dirty="0" smtClean="0">
                <a:latin typeface="Corbel" pitchFamily="34" charset="0"/>
              </a:rPr>
              <a:t>: 1. </a:t>
            </a:r>
            <a:r>
              <a:rPr lang="en-US" sz="1600" b="1" dirty="0" err="1" smtClean="0">
                <a:latin typeface="Corbel" pitchFamily="34" charset="0"/>
              </a:rPr>
              <a:t>Амнон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од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Ахиноаме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Језраељанке</a:t>
            </a:r>
            <a:r>
              <a:rPr lang="en-US" sz="1600" dirty="0" smtClean="0">
                <a:latin typeface="Corbel" pitchFamily="34" charset="0"/>
              </a:rPr>
              <a:t>, 2. </a:t>
            </a:r>
            <a:r>
              <a:rPr lang="en-US" sz="1600" dirty="0" err="1" smtClean="0">
                <a:latin typeface="Corbel" pitchFamily="34" charset="0"/>
              </a:rPr>
              <a:t>Хилеав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од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Авигеје</a:t>
            </a:r>
            <a:r>
              <a:rPr lang="en-US" sz="1600" dirty="0" smtClean="0">
                <a:latin typeface="Corbel" pitchFamily="34" charset="0"/>
              </a:rPr>
              <a:t>, 3. </a:t>
            </a:r>
            <a:r>
              <a:rPr lang="en-US" sz="1600" b="1" dirty="0" err="1" smtClean="0">
                <a:latin typeface="Corbel" pitchFamily="34" charset="0"/>
              </a:rPr>
              <a:t>Авесалом</a:t>
            </a:r>
            <a:r>
              <a:rPr lang="en-US" sz="1600" b="1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од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Махе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кћери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гесурског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цара</a:t>
            </a:r>
            <a:r>
              <a:rPr lang="en-US" sz="1600" dirty="0" smtClean="0">
                <a:latin typeface="Corbel" pitchFamily="34" charset="0"/>
              </a:rPr>
              <a:t>,  4. </a:t>
            </a:r>
            <a:r>
              <a:rPr lang="en-US" sz="1600" b="1" dirty="0" err="1" smtClean="0">
                <a:latin typeface="Corbel" pitchFamily="34" charset="0"/>
              </a:rPr>
              <a:t>Адонија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син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Агитин</a:t>
            </a:r>
            <a:r>
              <a:rPr lang="en-US" sz="1600" dirty="0" smtClean="0">
                <a:latin typeface="Corbel" pitchFamily="34" charset="0"/>
              </a:rPr>
              <a:t>, 5. </a:t>
            </a:r>
            <a:r>
              <a:rPr lang="en-US" sz="1600" dirty="0" err="1" smtClean="0">
                <a:latin typeface="Corbel" pitchFamily="34" charset="0"/>
              </a:rPr>
              <a:t>Сефатија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син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Авиталин</a:t>
            </a:r>
            <a:r>
              <a:rPr lang="en-US" sz="1600" dirty="0" smtClean="0">
                <a:latin typeface="Corbel" pitchFamily="34" charset="0"/>
              </a:rPr>
              <a:t>, 6. </a:t>
            </a:r>
            <a:r>
              <a:rPr lang="en-US" sz="1600" dirty="0" err="1" smtClean="0">
                <a:latin typeface="Corbel" pitchFamily="34" charset="0"/>
              </a:rPr>
              <a:t>Итрам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од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Егле</a:t>
            </a:r>
            <a:endParaRPr lang="en-US" sz="1600" dirty="0" smtClean="0">
              <a:latin typeface="Corbel" pitchFamily="34" charset="0"/>
            </a:endParaRPr>
          </a:p>
          <a:p>
            <a:r>
              <a:rPr lang="en-US" sz="1600" dirty="0" err="1" smtClean="0">
                <a:latin typeface="Corbel" pitchFamily="34" charset="0"/>
              </a:rPr>
              <a:t>свађа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Исвостеја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Авенира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око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Саулове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b="1" dirty="0" err="1" smtClean="0">
                <a:latin typeface="Corbel" pitchFamily="34" charset="0"/>
              </a:rPr>
              <a:t>иноче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b="1" dirty="0" err="1" smtClean="0">
                <a:latin typeface="Corbel" pitchFamily="34" charset="0"/>
              </a:rPr>
              <a:t>Ресфе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Авенир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одлучује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да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приђе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Давиду</a:t>
            </a:r>
            <a:r>
              <a:rPr lang="en-US" sz="1600" dirty="0" smtClean="0">
                <a:latin typeface="Corbel" pitchFamily="34" charset="0"/>
              </a:rPr>
              <a:t>; </a:t>
            </a:r>
            <a:r>
              <a:rPr lang="en-US" sz="1600" dirty="0" err="1" smtClean="0">
                <a:latin typeface="Corbel" pitchFamily="34" charset="0"/>
              </a:rPr>
              <a:t>Исвостеј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не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одговара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ништа</a:t>
            </a:r>
            <a:r>
              <a:rPr lang="en-US" sz="1600" dirty="0" smtClean="0">
                <a:latin typeface="Corbel" pitchFamily="34" charset="0"/>
              </a:rPr>
              <a:t>, </a:t>
            </a:r>
            <a:r>
              <a:rPr lang="en-US" sz="1600" dirty="0" err="1" smtClean="0">
                <a:latin typeface="Corbel" pitchFamily="34" charset="0"/>
              </a:rPr>
              <a:t>јер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бојао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Авенира</a:t>
            </a:r>
            <a:endParaRPr lang="en-US" sz="1600" dirty="0" smtClean="0">
              <a:latin typeface="Corbel" pitchFamily="34" charset="0"/>
            </a:endParaRPr>
          </a:p>
          <a:p>
            <a:r>
              <a:rPr lang="en-US" sz="1600" dirty="0" err="1" smtClean="0">
                <a:latin typeface="Corbel" pitchFamily="34" charset="0"/>
              </a:rPr>
              <a:t>Авенир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шаље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посланике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Давиду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да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i="1" dirty="0" smtClean="0">
                <a:latin typeface="Corbel" pitchFamily="34" charset="0"/>
              </a:rPr>
              <a:t>„</a:t>
            </a:r>
            <a:r>
              <a:rPr lang="en-US" sz="1600" i="1" dirty="0" err="1" smtClean="0">
                <a:latin typeface="Corbel" pitchFamily="34" charset="0"/>
              </a:rPr>
              <a:t>учини</a:t>
            </a:r>
            <a:r>
              <a:rPr lang="en-US" sz="1600" i="1" dirty="0" smtClean="0">
                <a:latin typeface="Corbel" pitchFamily="34" charset="0"/>
              </a:rPr>
              <a:t> </a:t>
            </a:r>
            <a:r>
              <a:rPr lang="en-US" sz="1600" i="1" dirty="0" err="1" smtClean="0">
                <a:latin typeface="Corbel" pitchFamily="34" charset="0"/>
              </a:rPr>
              <a:t>веру</a:t>
            </a:r>
            <a:r>
              <a:rPr lang="en-US" sz="1600" i="1" dirty="0" smtClean="0">
                <a:latin typeface="Corbel" pitchFamily="34" charset="0"/>
              </a:rPr>
              <a:t> </a:t>
            </a:r>
            <a:r>
              <a:rPr lang="en-US" sz="1600" i="1" dirty="0" err="1" smtClean="0">
                <a:latin typeface="Corbel" pitchFamily="34" charset="0"/>
              </a:rPr>
              <a:t>са</a:t>
            </a:r>
            <a:r>
              <a:rPr lang="en-US" sz="1600" i="1" dirty="0" smtClean="0">
                <a:latin typeface="Corbel" pitchFamily="34" charset="0"/>
              </a:rPr>
              <a:t> </a:t>
            </a:r>
            <a:r>
              <a:rPr lang="en-US" sz="1600" i="1" dirty="0" err="1" smtClean="0">
                <a:latin typeface="Corbel" pitchFamily="34" charset="0"/>
              </a:rPr>
              <a:t>њим</a:t>
            </a:r>
            <a:r>
              <a:rPr lang="en-US" sz="1600" i="1" dirty="0" smtClean="0">
                <a:latin typeface="Corbel" pitchFamily="34" charset="0"/>
              </a:rPr>
              <a:t>“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да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му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утврди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царство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од</a:t>
            </a:r>
            <a:r>
              <a:rPr lang="en-US" sz="1600" dirty="0" smtClean="0">
                <a:latin typeface="Corbel" pitchFamily="34" charset="0"/>
              </a:rPr>
              <a:t> „</a:t>
            </a:r>
            <a:r>
              <a:rPr lang="en-US" sz="1600" dirty="0" err="1" smtClean="0">
                <a:latin typeface="Corbel" pitchFamily="34" charset="0"/>
              </a:rPr>
              <a:t>Дана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до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Вирсавеје</a:t>
            </a:r>
            <a:r>
              <a:rPr lang="en-US" sz="1600" dirty="0" smtClean="0">
                <a:latin typeface="Corbel" pitchFamily="34" charset="0"/>
              </a:rPr>
              <a:t>“</a:t>
            </a:r>
          </a:p>
          <a:p>
            <a:r>
              <a:rPr lang="en-US" sz="1600" dirty="0" err="1" smtClean="0">
                <a:latin typeface="Corbel" pitchFamily="34" charset="0"/>
              </a:rPr>
              <a:t>Давид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пристаје</a:t>
            </a:r>
            <a:r>
              <a:rPr lang="en-US" sz="1600" dirty="0" smtClean="0">
                <a:latin typeface="Corbel" pitchFamily="34" charset="0"/>
              </a:rPr>
              <a:t>, </a:t>
            </a:r>
            <a:r>
              <a:rPr lang="en-US" sz="1600" dirty="0" err="1" smtClean="0">
                <a:latin typeface="Corbel" pitchFamily="34" charset="0"/>
              </a:rPr>
              <a:t>али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тражи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Саулову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кћер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Михалу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за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жену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коју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је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раније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испросио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Авенир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пристаје</a:t>
            </a:r>
            <a:r>
              <a:rPr lang="en-US" sz="1600" dirty="0" smtClean="0">
                <a:latin typeface="Corbel" pitchFamily="34" charset="0"/>
              </a:rPr>
              <a:t> </a:t>
            </a:r>
          </a:p>
          <a:p>
            <a:r>
              <a:rPr lang="en-US" sz="1600" dirty="0" err="1" smtClean="0">
                <a:latin typeface="Corbel" pitchFamily="34" charset="0"/>
              </a:rPr>
              <a:t>Авенир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долази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двадесет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момака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Михалом</a:t>
            </a:r>
            <a:r>
              <a:rPr lang="en-US" sz="1600" dirty="0" smtClean="0">
                <a:latin typeface="Corbel" pitchFamily="34" charset="0"/>
              </a:rPr>
              <a:t> у </a:t>
            </a:r>
            <a:r>
              <a:rPr lang="en-US" sz="1600" dirty="0" err="1" smtClean="0">
                <a:latin typeface="Corbel" pitchFamily="34" charset="0"/>
              </a:rPr>
              <a:t>Хеврон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Давид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прави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b="1" dirty="0" err="1" smtClean="0">
                <a:latin typeface="Corbel" pitchFamily="34" charset="0"/>
              </a:rPr>
              <a:t>гозбу</a:t>
            </a:r>
            <a:r>
              <a:rPr lang="en-US" sz="1600" dirty="0" smtClean="0">
                <a:latin typeface="Corbel" pitchFamily="34" charset="0"/>
              </a:rPr>
              <a:t>; </a:t>
            </a:r>
            <a:r>
              <a:rPr lang="en-US" sz="1600" dirty="0" err="1" smtClean="0">
                <a:latin typeface="Corbel" pitchFamily="34" charset="0"/>
              </a:rPr>
              <a:t>након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гозбе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Давид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га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отпушта</a:t>
            </a:r>
            <a:r>
              <a:rPr lang="en-US" sz="1600" dirty="0" smtClean="0">
                <a:latin typeface="Corbel" pitchFamily="34" charset="0"/>
              </a:rPr>
              <a:t> с </a:t>
            </a:r>
            <a:r>
              <a:rPr lang="en-US" sz="1600" dirty="0" err="1" smtClean="0">
                <a:latin typeface="Corbel" pitchFamily="34" charset="0"/>
              </a:rPr>
              <a:t>миром</a:t>
            </a:r>
            <a:r>
              <a:rPr lang="en-US" sz="1600" dirty="0" smtClean="0">
                <a:latin typeface="Corbel" pitchFamily="34" charset="0"/>
              </a:rPr>
              <a:t>, </a:t>
            </a:r>
            <a:r>
              <a:rPr lang="en-US" sz="1600" dirty="0" err="1" smtClean="0">
                <a:latin typeface="Corbel" pitchFamily="34" charset="0"/>
              </a:rPr>
              <a:t>Авенир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полази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да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сакупи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племена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израиљска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прогласи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Давида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за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цара</a:t>
            </a:r>
            <a:endParaRPr lang="en-US" sz="1600" dirty="0" smtClean="0">
              <a:latin typeface="Corbel" pitchFamily="34" charset="0"/>
            </a:endParaRPr>
          </a:p>
          <a:p>
            <a:r>
              <a:rPr lang="en-US" sz="1600" dirty="0" err="1" smtClean="0">
                <a:latin typeface="Corbel" pitchFamily="34" charset="0"/>
              </a:rPr>
              <a:t>Авенирова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смрт</a:t>
            </a:r>
            <a:r>
              <a:rPr lang="en-US" sz="1600" dirty="0" smtClean="0">
                <a:latin typeface="Corbel" pitchFamily="34" charset="0"/>
              </a:rPr>
              <a:t>: </a:t>
            </a:r>
            <a:r>
              <a:rPr lang="en-US" sz="1600" dirty="0" err="1" smtClean="0">
                <a:latin typeface="Corbel" pitchFamily="34" charset="0"/>
              </a:rPr>
              <a:t>Јоав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чу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да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је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Авенир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посетио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Давида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мимо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његовог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знања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организује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заверу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убиство</a:t>
            </a:r>
            <a:endParaRPr lang="en-US" sz="1600" dirty="0" smtClean="0">
              <a:latin typeface="Corbel" pitchFamily="34" charset="0"/>
            </a:endParaRPr>
          </a:p>
          <a:p>
            <a:r>
              <a:rPr lang="en-US" sz="1600" dirty="0" err="1" smtClean="0">
                <a:latin typeface="Corbel" pitchFamily="34" charset="0"/>
              </a:rPr>
              <a:t>Давидово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туговање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за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Авениром</a:t>
            </a:r>
            <a:r>
              <a:rPr lang="en-US" sz="1600" dirty="0" smtClean="0">
                <a:latin typeface="Corbel" pitchFamily="34" charset="0"/>
              </a:rPr>
              <a:t>: </a:t>
            </a:r>
            <a:r>
              <a:rPr lang="en-US" sz="1600" dirty="0" err="1" smtClean="0">
                <a:latin typeface="Corbel" pitchFamily="34" charset="0"/>
              </a:rPr>
              <a:t>проглашавање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опште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жалости</a:t>
            </a:r>
            <a:r>
              <a:rPr lang="en-US" sz="1600" dirty="0" smtClean="0">
                <a:latin typeface="Corbel" pitchFamily="34" charset="0"/>
              </a:rPr>
              <a:t>, </a:t>
            </a:r>
            <a:r>
              <a:rPr lang="en-US" sz="1600" dirty="0" err="1" smtClean="0">
                <a:latin typeface="Corbel" pitchFamily="34" charset="0"/>
              </a:rPr>
              <a:t>Давид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облачи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поцепане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хаљине</a:t>
            </a:r>
            <a:r>
              <a:rPr lang="en-US" sz="1600" dirty="0" smtClean="0">
                <a:latin typeface="Corbel" pitchFamily="34" charset="0"/>
              </a:rPr>
              <a:t>, </a:t>
            </a:r>
            <a:r>
              <a:rPr lang="en-US" sz="1600" dirty="0" err="1" smtClean="0">
                <a:latin typeface="Corbel" pitchFamily="34" charset="0"/>
              </a:rPr>
              <a:t>он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објављује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на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погребу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да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он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није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то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учинио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већ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Јоав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ради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освете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за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Асаила</a:t>
            </a:r>
            <a:r>
              <a:rPr lang="en-US" sz="1600" dirty="0" smtClean="0">
                <a:latin typeface="Corbel" pitchFamily="34" charset="0"/>
              </a:rPr>
              <a:t>. </a:t>
            </a:r>
          </a:p>
          <a:p>
            <a:r>
              <a:rPr lang="en-US" sz="1600" dirty="0" err="1" smtClean="0">
                <a:latin typeface="Corbel" pitchFamily="34" charset="0"/>
              </a:rPr>
              <a:t>Давид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нариче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на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Авенировом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гробу</a:t>
            </a:r>
            <a:r>
              <a:rPr lang="en-US" sz="1600" dirty="0" smtClean="0">
                <a:latin typeface="Corbel" pitchFamily="34" charset="0"/>
              </a:rPr>
              <a:t> и </a:t>
            </a:r>
            <a:r>
              <a:rPr lang="en-US" sz="1600" dirty="0" err="1" smtClean="0">
                <a:latin typeface="Corbel" pitchFamily="34" charset="0"/>
              </a:rPr>
              <a:t>сав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народ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познаје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да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није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имао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ништа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Авенировом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смрћу</a:t>
            </a:r>
            <a:r>
              <a:rPr lang="en-US" sz="1600" dirty="0" smtClean="0">
                <a:latin typeface="Corbel" pitchFamily="34" charset="0"/>
              </a:rPr>
              <a:t>; </a:t>
            </a:r>
            <a:r>
              <a:rPr lang="en-US" sz="1600" dirty="0" err="1" smtClean="0">
                <a:latin typeface="Corbel" pitchFamily="34" charset="0"/>
              </a:rPr>
              <a:t>крв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његова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на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синове</a:t>
            </a:r>
            <a:r>
              <a:rPr lang="en-US" sz="1600" dirty="0" smtClean="0">
                <a:latin typeface="Corbel" pitchFamily="34" charset="0"/>
              </a:rPr>
              <a:t> </a:t>
            </a:r>
            <a:r>
              <a:rPr lang="en-US" sz="1600" dirty="0" err="1" smtClean="0">
                <a:latin typeface="Corbel" pitchFamily="34" charset="0"/>
              </a:rPr>
              <a:t>Серујине</a:t>
            </a:r>
            <a:r>
              <a:rPr lang="en-US" sz="1600" dirty="0" smtClean="0">
                <a:latin typeface="Corbel" pitchFamily="34" charset="0"/>
              </a:rPr>
              <a:t>.</a:t>
            </a:r>
            <a:endParaRPr lang="en-US" sz="16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4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066800"/>
            <a:ext cx="7620000" cy="5791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sr-Cyrl-RS" sz="2200" b="1" dirty="0" smtClean="0">
                <a:latin typeface="Corbel" pitchFamily="34" charset="0"/>
              </a:rPr>
              <a:t>Исвостејева смрт</a:t>
            </a:r>
          </a:p>
          <a:p>
            <a:pPr algn="ctr">
              <a:buNone/>
            </a:pPr>
            <a:endParaRPr lang="en-US" sz="2400" b="1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пометња</a:t>
            </a:r>
            <a:r>
              <a:rPr lang="en-US" sz="2200" dirty="0" smtClean="0">
                <a:latin typeface="Corbel" pitchFamily="34" charset="0"/>
              </a:rPr>
              <a:t> у </a:t>
            </a:r>
            <a:r>
              <a:rPr lang="en-US" sz="2200" dirty="0" err="1" smtClean="0">
                <a:latin typeface="Corbel" pitchFamily="34" charset="0"/>
              </a:rPr>
              <a:t>редовима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Израиља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након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Авенирове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смрти</a:t>
            </a: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Исвостејеве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две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чете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под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вођством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Вана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Рихава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синова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Римона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Вироћанина</a:t>
            </a: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син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Јонатанов</a:t>
            </a:r>
            <a:r>
              <a:rPr lang="en-US" sz="2200" dirty="0" smtClean="0">
                <a:latin typeface="Corbel" pitchFamily="34" charset="0"/>
              </a:rPr>
              <a:t>: </a:t>
            </a:r>
            <a:r>
              <a:rPr lang="en-US" sz="2200" dirty="0" err="1" smtClean="0">
                <a:latin typeface="Corbel" pitchFamily="34" charset="0"/>
              </a:rPr>
              <a:t>Мефивостеј</a:t>
            </a:r>
            <a:r>
              <a:rPr lang="en-US" sz="2200" dirty="0" smtClean="0">
                <a:latin typeface="Corbel" pitchFamily="34" charset="0"/>
              </a:rPr>
              <a:t> (</a:t>
            </a:r>
            <a:r>
              <a:rPr lang="en-US" sz="2200" dirty="0" err="1" smtClean="0">
                <a:latin typeface="Corbel" pitchFamily="34" charset="0"/>
              </a:rPr>
              <a:t>хром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ногу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јер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га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испусти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бабица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кад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бежаше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због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Саулове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Јонатанове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смрти</a:t>
            </a:r>
            <a:r>
              <a:rPr lang="en-US" sz="2200" dirty="0" smtClean="0">
                <a:latin typeface="Corbel" pitchFamily="34" charset="0"/>
              </a:rPr>
              <a:t>) </a:t>
            </a:r>
          </a:p>
          <a:p>
            <a:r>
              <a:rPr lang="en-US" sz="2200" dirty="0" err="1" smtClean="0">
                <a:latin typeface="Corbel" pitchFamily="34" charset="0"/>
              </a:rPr>
              <a:t>Рихав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Вана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улазе</a:t>
            </a:r>
            <a:r>
              <a:rPr lang="en-US" sz="2200" dirty="0" smtClean="0">
                <a:latin typeface="Corbel" pitchFamily="34" charset="0"/>
              </a:rPr>
              <a:t> у </a:t>
            </a:r>
            <a:r>
              <a:rPr lang="en-US" sz="2200" dirty="0" err="1" smtClean="0">
                <a:latin typeface="Corbel" pitchFamily="34" charset="0"/>
              </a:rPr>
              <a:t>кућу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Исвостејеву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као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узму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пшенице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убише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Исвостеја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док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је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спавао</a:t>
            </a:r>
            <a:r>
              <a:rPr lang="en-US" sz="2200" dirty="0" smtClean="0">
                <a:latin typeface="Corbel" pitchFamily="34" charset="0"/>
              </a:rPr>
              <a:t> у </a:t>
            </a:r>
            <a:r>
              <a:rPr lang="en-US" sz="2200" dirty="0" err="1" smtClean="0">
                <a:latin typeface="Corbel" pitchFamily="34" charset="0"/>
              </a:rPr>
              <a:t>кући</a:t>
            </a:r>
            <a:r>
              <a:rPr lang="en-US" sz="2200" dirty="0" smtClean="0">
                <a:latin typeface="Corbel" pitchFamily="34" charset="0"/>
              </a:rPr>
              <a:t>; </a:t>
            </a:r>
          </a:p>
          <a:p>
            <a:r>
              <a:rPr lang="en-US" sz="2200" dirty="0" err="1" smtClean="0">
                <a:latin typeface="Corbel" pitchFamily="34" charset="0"/>
              </a:rPr>
              <a:t>Рихав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Вана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носе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главу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Давиду</a:t>
            </a:r>
            <a:r>
              <a:rPr lang="en-US" sz="2200" dirty="0" smtClean="0">
                <a:latin typeface="Corbel" pitchFamily="34" charset="0"/>
              </a:rPr>
              <a:t>, а </a:t>
            </a:r>
            <a:r>
              <a:rPr lang="en-US" sz="2200" dirty="0" err="1" smtClean="0">
                <a:latin typeface="Corbel" pitchFamily="34" charset="0"/>
              </a:rPr>
              <a:t>Давид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их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осуђује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смрт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што</a:t>
            </a:r>
            <a:r>
              <a:rPr lang="en-US" sz="2200" dirty="0" smtClean="0">
                <a:latin typeface="Corbel" pitchFamily="34" charset="0"/>
              </a:rPr>
              <a:t> „</a:t>
            </a:r>
            <a:r>
              <a:rPr lang="en-US" sz="2200" i="1" dirty="0" err="1" smtClean="0">
                <a:latin typeface="Corbel" pitchFamily="34" charset="0"/>
              </a:rPr>
              <a:t>убише</a:t>
            </a:r>
            <a:r>
              <a:rPr lang="en-US" sz="2200" i="1" dirty="0" smtClean="0">
                <a:latin typeface="Corbel" pitchFamily="34" charset="0"/>
              </a:rPr>
              <a:t> </a:t>
            </a:r>
            <a:r>
              <a:rPr lang="en-US" sz="2200" i="1" dirty="0" err="1" smtClean="0">
                <a:latin typeface="Corbel" pitchFamily="34" charset="0"/>
              </a:rPr>
              <a:t>човека</a:t>
            </a:r>
            <a:r>
              <a:rPr lang="en-US" sz="2200" i="1" dirty="0" smtClean="0">
                <a:latin typeface="Corbel" pitchFamily="34" charset="0"/>
              </a:rPr>
              <a:t> </a:t>
            </a:r>
            <a:r>
              <a:rPr lang="en-US" sz="2200" i="1" dirty="0" err="1" smtClean="0">
                <a:latin typeface="Corbel" pitchFamily="34" charset="0"/>
              </a:rPr>
              <a:t>права</a:t>
            </a:r>
            <a:r>
              <a:rPr lang="en-US" sz="2200" i="1" dirty="0" smtClean="0">
                <a:latin typeface="Corbel" pitchFamily="34" charset="0"/>
              </a:rPr>
              <a:t>, у </a:t>
            </a:r>
            <a:r>
              <a:rPr lang="en-US" sz="2200" i="1" dirty="0" err="1" smtClean="0">
                <a:latin typeface="Corbel" pitchFamily="34" charset="0"/>
              </a:rPr>
              <a:t>кући</a:t>
            </a:r>
            <a:r>
              <a:rPr lang="en-US" sz="2200" i="1" dirty="0" smtClean="0">
                <a:latin typeface="Corbel" pitchFamily="34" charset="0"/>
              </a:rPr>
              <a:t> </a:t>
            </a:r>
            <a:r>
              <a:rPr lang="en-US" sz="2200" i="1" dirty="0" err="1" smtClean="0">
                <a:latin typeface="Corbel" pitchFamily="34" charset="0"/>
              </a:rPr>
              <a:t>његовој</a:t>
            </a:r>
            <a:r>
              <a:rPr lang="en-US" sz="2200" i="1" dirty="0" smtClean="0">
                <a:latin typeface="Corbel" pitchFamily="34" charset="0"/>
              </a:rPr>
              <a:t>, </a:t>
            </a:r>
            <a:r>
              <a:rPr lang="en-US" sz="2200" i="1" dirty="0" err="1" smtClean="0">
                <a:latin typeface="Corbel" pitchFamily="34" charset="0"/>
              </a:rPr>
              <a:t>на</a:t>
            </a:r>
            <a:r>
              <a:rPr lang="en-US" sz="2200" i="1" dirty="0" smtClean="0">
                <a:latin typeface="Corbel" pitchFamily="34" charset="0"/>
              </a:rPr>
              <a:t> </a:t>
            </a:r>
            <a:r>
              <a:rPr lang="en-US" sz="2200" i="1" dirty="0" err="1" smtClean="0">
                <a:latin typeface="Corbel" pitchFamily="34" charset="0"/>
              </a:rPr>
              <a:t>постељи</a:t>
            </a:r>
            <a:r>
              <a:rPr lang="en-US" sz="2200" i="1" dirty="0" smtClean="0">
                <a:latin typeface="Corbel" pitchFamily="34" charset="0"/>
              </a:rPr>
              <a:t> </a:t>
            </a:r>
            <a:r>
              <a:rPr lang="en-US" sz="2200" i="1" dirty="0" err="1" smtClean="0">
                <a:latin typeface="Corbel" pitchFamily="34" charset="0"/>
              </a:rPr>
              <a:t>његовој</a:t>
            </a:r>
            <a:r>
              <a:rPr lang="en-US" sz="2200" i="1" dirty="0" smtClean="0">
                <a:latin typeface="Corbel" pitchFamily="34" charset="0"/>
              </a:rPr>
              <a:t>“</a:t>
            </a:r>
            <a:endParaRPr lang="en-US" sz="2200" i="1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</a:t>
            </a:r>
            <a:r>
              <a:rPr lang="de-DE" sz="3600" dirty="0" smtClean="0">
                <a:latin typeface="Times New Roman" pitchFamily="18" charset="0"/>
                <a:cs typeface="Times New Roman" pitchFamily="18" charset="0"/>
              </a:rPr>
              <a:t>5</a:t>
            </a:r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066800"/>
            <a:ext cx="7620000" cy="5791200"/>
          </a:xfrm>
        </p:spPr>
        <p:txBody>
          <a:bodyPr>
            <a:noAutofit/>
          </a:bodyPr>
          <a:lstStyle/>
          <a:p>
            <a:r>
              <a:rPr lang="en-US" sz="2200" dirty="0" err="1" smtClean="0">
                <a:latin typeface="Corbel" pitchFamily="34" charset="0"/>
              </a:rPr>
              <a:t>долазак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свих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старешина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Израиљевих</a:t>
            </a:r>
            <a:r>
              <a:rPr lang="en-US" sz="2200" dirty="0" smtClean="0">
                <a:latin typeface="Corbel" pitchFamily="34" charset="0"/>
              </a:rPr>
              <a:t> к </a:t>
            </a:r>
            <a:r>
              <a:rPr lang="en-US" sz="2200" dirty="0" err="1" smtClean="0">
                <a:latin typeface="Corbel" pitchFamily="34" charset="0"/>
              </a:rPr>
              <a:t>Давиду</a:t>
            </a:r>
            <a:r>
              <a:rPr lang="en-US" sz="2200" dirty="0" smtClean="0">
                <a:latin typeface="Corbel" pitchFamily="34" charset="0"/>
              </a:rPr>
              <a:t> у </a:t>
            </a:r>
            <a:r>
              <a:rPr lang="en-US" sz="2200" dirty="0" err="1" smtClean="0">
                <a:latin typeface="Corbel" pitchFamily="34" charset="0"/>
              </a:rPr>
              <a:t>Хеврон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склопише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савез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помазаше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га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за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цара</a:t>
            </a:r>
            <a:endParaRPr lang="en-US" sz="2200" dirty="0" smtClean="0">
              <a:latin typeface="Corbel" pitchFamily="34" charset="0"/>
            </a:endParaRPr>
          </a:p>
          <a:p>
            <a:r>
              <a:rPr lang="en-US" sz="2200" b="1" dirty="0" err="1" smtClean="0">
                <a:latin typeface="Corbel" pitchFamily="34" charset="0"/>
              </a:rPr>
              <a:t>освајање</a:t>
            </a:r>
            <a:r>
              <a:rPr lang="en-US" sz="2200" b="1" dirty="0" smtClean="0">
                <a:latin typeface="Corbel" pitchFamily="34" charset="0"/>
              </a:rPr>
              <a:t> </a:t>
            </a:r>
            <a:r>
              <a:rPr lang="en-US" sz="2200" b="1" dirty="0" err="1" smtClean="0">
                <a:latin typeface="Corbel" pitchFamily="34" charset="0"/>
              </a:rPr>
              <a:t>Јерусалима</a:t>
            </a:r>
            <a:r>
              <a:rPr lang="en-US" sz="2200" dirty="0" smtClean="0">
                <a:latin typeface="Corbel" pitchFamily="34" charset="0"/>
              </a:rPr>
              <a:t>: </a:t>
            </a:r>
            <a:r>
              <a:rPr lang="en-US" sz="2200" dirty="0" err="1" smtClean="0">
                <a:latin typeface="Corbel" pitchFamily="34" charset="0"/>
              </a:rPr>
              <a:t>Давид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најпре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осваја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кулу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Сион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утврђује</a:t>
            </a:r>
            <a:r>
              <a:rPr lang="en-US" sz="2200" dirty="0" smtClean="0">
                <a:latin typeface="Corbel" pitchFamily="34" charset="0"/>
              </a:rPr>
              <a:t> „</a:t>
            </a:r>
            <a:r>
              <a:rPr lang="en-US" sz="2200" dirty="0" err="1" smtClean="0">
                <a:latin typeface="Corbel" pitchFamily="34" charset="0"/>
              </a:rPr>
              <a:t>Давидов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град</a:t>
            </a:r>
            <a:r>
              <a:rPr lang="en-US" sz="2200" dirty="0" smtClean="0">
                <a:latin typeface="Corbel" pitchFamily="34" charset="0"/>
              </a:rPr>
              <a:t>“, а </a:t>
            </a:r>
            <a:r>
              <a:rPr lang="en-US" sz="2200" dirty="0" err="1" smtClean="0">
                <a:latin typeface="Corbel" pitchFamily="34" charset="0"/>
              </a:rPr>
              <a:t>затим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потпуно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преузимање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града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од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Јевусеја</a:t>
            </a:r>
            <a:r>
              <a:rPr lang="en-US" sz="2200" dirty="0" smtClean="0">
                <a:latin typeface="Corbel" pitchFamily="34" charset="0"/>
              </a:rPr>
              <a:t> </a:t>
            </a:r>
          </a:p>
          <a:p>
            <a:r>
              <a:rPr lang="en-US" sz="2200" dirty="0" err="1" smtClean="0">
                <a:latin typeface="Corbel" pitchFamily="34" charset="0"/>
              </a:rPr>
              <a:t>изградња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Давидове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палате</a:t>
            </a:r>
            <a:r>
              <a:rPr lang="en-US" sz="2200" dirty="0" smtClean="0">
                <a:latin typeface="Corbel" pitchFamily="34" charset="0"/>
              </a:rPr>
              <a:t>: </a:t>
            </a:r>
            <a:r>
              <a:rPr lang="en-US" sz="2200" dirty="0" err="1" smtClean="0">
                <a:latin typeface="Corbel" pitchFamily="34" charset="0"/>
              </a:rPr>
              <a:t>Хирам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цар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тирски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шаље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кедрово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дрво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дрводеље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каменоресце</a:t>
            </a: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Давид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узима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још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жена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рађа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му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још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синова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кћери</a:t>
            </a:r>
            <a:r>
              <a:rPr lang="en-US" sz="2200" dirty="0" smtClean="0">
                <a:latin typeface="Corbel" pitchFamily="34" charset="0"/>
              </a:rPr>
              <a:t>: </a:t>
            </a:r>
            <a:r>
              <a:rPr lang="en-US" sz="2200" dirty="0" err="1" smtClean="0">
                <a:latin typeface="Corbel" pitchFamily="34" charset="0"/>
              </a:rPr>
              <a:t>Самуја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Совав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Натан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Соломон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Јевар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Елисуј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Нафиг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Јафија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Елисам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Елијад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Елифалет</a:t>
            </a:r>
            <a:endParaRPr lang="en-US" sz="2200" dirty="0" smtClean="0">
              <a:latin typeface="Corbel" pitchFamily="34" charset="0"/>
            </a:endParaRPr>
          </a:p>
          <a:p>
            <a:r>
              <a:rPr lang="en-US" sz="2200" dirty="0" err="1" smtClean="0">
                <a:latin typeface="Corbel" pitchFamily="34" charset="0"/>
              </a:rPr>
              <a:t>битка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Филистејима</a:t>
            </a:r>
            <a:r>
              <a:rPr lang="en-US" sz="2200" dirty="0" smtClean="0">
                <a:latin typeface="Corbel" pitchFamily="34" charset="0"/>
              </a:rPr>
              <a:t>: </a:t>
            </a:r>
            <a:r>
              <a:rPr lang="en-US" sz="2200" dirty="0" err="1" smtClean="0">
                <a:latin typeface="Corbel" pitchFamily="34" charset="0"/>
              </a:rPr>
              <a:t>почетак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окупљања</a:t>
            </a:r>
            <a:r>
              <a:rPr lang="en-US" sz="2200" dirty="0" smtClean="0">
                <a:latin typeface="Corbel" pitchFamily="34" charset="0"/>
              </a:rPr>
              <a:t> у </a:t>
            </a:r>
            <a:r>
              <a:rPr lang="en-US" sz="2200" dirty="0" err="1" smtClean="0">
                <a:latin typeface="Corbel" pitchFamily="34" charset="0"/>
              </a:rPr>
              <a:t>долини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Рафајској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Господ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над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војскама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уз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Давида</a:t>
            </a:r>
            <a:r>
              <a:rPr lang="en-US" sz="2200" dirty="0" smtClean="0">
                <a:latin typeface="Corbel" pitchFamily="34" charset="0"/>
              </a:rPr>
              <a:t>, </a:t>
            </a:r>
            <a:r>
              <a:rPr lang="en-US" sz="2200" dirty="0" err="1" smtClean="0">
                <a:latin typeface="Corbel" pitchFamily="34" charset="0"/>
              </a:rPr>
              <a:t>Давид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удара</a:t>
            </a:r>
            <a:r>
              <a:rPr lang="en-US" sz="2200" dirty="0" smtClean="0">
                <a:latin typeface="Corbel" pitchFamily="34" charset="0"/>
              </a:rPr>
              <a:t> у </a:t>
            </a:r>
            <a:r>
              <a:rPr lang="en-US" sz="2200" dirty="0" err="1" smtClean="0">
                <a:latin typeface="Corbel" pitchFamily="34" charset="0"/>
              </a:rPr>
              <a:t>леђа</a:t>
            </a:r>
            <a:r>
              <a:rPr lang="en-US" sz="2200" dirty="0" smtClean="0">
                <a:latin typeface="Corbel" pitchFamily="34" charset="0"/>
              </a:rPr>
              <a:t> и </a:t>
            </a:r>
            <a:r>
              <a:rPr lang="en-US" sz="2200" dirty="0" err="1" smtClean="0">
                <a:latin typeface="Corbel" pitchFamily="34" charset="0"/>
              </a:rPr>
              <a:t>разбија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Филистеје</a:t>
            </a:r>
            <a:r>
              <a:rPr lang="en-US" sz="2200" dirty="0" smtClean="0">
                <a:latin typeface="Corbel" pitchFamily="34" charset="0"/>
              </a:rPr>
              <a:t>.</a:t>
            </a:r>
          </a:p>
          <a:p>
            <a:r>
              <a:rPr lang="en-US" sz="2200" dirty="0" err="1" smtClean="0">
                <a:latin typeface="Corbel" pitchFamily="34" charset="0"/>
              </a:rPr>
              <a:t>тридесет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година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би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Давиду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кад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се</a:t>
            </a:r>
            <a:r>
              <a:rPr lang="en-US" sz="2200" dirty="0" smtClean="0">
                <a:latin typeface="Corbel" pitchFamily="34" charset="0"/>
              </a:rPr>
              <a:t> </a:t>
            </a:r>
            <a:r>
              <a:rPr lang="en-US" sz="2200" dirty="0" err="1" smtClean="0">
                <a:latin typeface="Corbel" pitchFamily="34" charset="0"/>
              </a:rPr>
              <a:t>зацари</a:t>
            </a:r>
            <a:r>
              <a:rPr lang="en-US" sz="2200" dirty="0" smtClean="0">
                <a:latin typeface="Corbel" pitchFamily="34" charset="0"/>
              </a:rPr>
              <a:t>, 7 у </a:t>
            </a:r>
            <a:r>
              <a:rPr lang="en-US" sz="2200" dirty="0" err="1" smtClean="0">
                <a:latin typeface="Corbel" pitchFamily="34" charset="0"/>
              </a:rPr>
              <a:t>Хеврону</a:t>
            </a:r>
            <a:r>
              <a:rPr lang="en-US" sz="2200" dirty="0" smtClean="0">
                <a:latin typeface="Corbel" pitchFamily="34" charset="0"/>
              </a:rPr>
              <a:t> и 33 у </a:t>
            </a:r>
            <a:r>
              <a:rPr lang="en-US" sz="2200" dirty="0" err="1" smtClean="0">
                <a:latin typeface="Corbel" pitchFamily="34" charset="0"/>
              </a:rPr>
              <a:t>Јерусалиму</a:t>
            </a:r>
            <a:r>
              <a:rPr lang="en-US" sz="2200" dirty="0" smtClean="0">
                <a:latin typeface="Corbel" pitchFamily="34" charset="0"/>
              </a:rPr>
              <a:t> (</a:t>
            </a:r>
            <a:r>
              <a:rPr lang="en-US" sz="2200" b="1" dirty="0" err="1" smtClean="0">
                <a:latin typeface="Corbel" pitchFamily="34" charset="0"/>
              </a:rPr>
              <a:t>укупно</a:t>
            </a:r>
            <a:r>
              <a:rPr lang="en-US" sz="2200" b="1" dirty="0" smtClean="0">
                <a:latin typeface="Corbel" pitchFamily="34" charset="0"/>
              </a:rPr>
              <a:t> 40 </a:t>
            </a:r>
            <a:r>
              <a:rPr lang="en-US" sz="2200" b="1" dirty="0" err="1" smtClean="0">
                <a:latin typeface="Corbel" pitchFamily="34" charset="0"/>
              </a:rPr>
              <a:t>година</a:t>
            </a:r>
            <a:r>
              <a:rPr lang="en-US" sz="2200" b="1" dirty="0" smtClean="0">
                <a:latin typeface="Corbel" pitchFamily="34" charset="0"/>
              </a:rPr>
              <a:t> </a:t>
            </a:r>
            <a:r>
              <a:rPr lang="en-US" sz="2200" b="1" dirty="0" err="1" smtClean="0">
                <a:latin typeface="Corbel" pitchFamily="34" charset="0"/>
              </a:rPr>
              <a:t>владавине</a:t>
            </a:r>
            <a:r>
              <a:rPr lang="en-US" sz="2200" dirty="0" smtClean="0">
                <a:latin typeface="Corbel" pitchFamily="34" charset="0"/>
              </a:rPr>
              <a:t>)</a:t>
            </a:r>
          </a:p>
          <a:p>
            <a:endParaRPr lang="en-US" sz="2200" i="1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</a:t>
            </a:r>
            <a:r>
              <a:rPr lang="de-DE" sz="3600" dirty="0" smtClean="0">
                <a:latin typeface="Times New Roman" pitchFamily="18" charset="0"/>
                <a:cs typeface="Times New Roman" pitchFamily="18" charset="0"/>
              </a:rPr>
              <a:t>6</a:t>
            </a:r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– део 1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381000"/>
            <a:ext cx="7620000" cy="6477000"/>
          </a:xfrm>
        </p:spPr>
        <p:txBody>
          <a:bodyPr>
            <a:noAutofit/>
          </a:bodyPr>
          <a:lstStyle/>
          <a:p>
            <a:pPr algn="ctr">
              <a:buNone/>
            </a:pPr>
            <a:endParaRPr lang="de-DE" sz="1800" b="1" dirty="0" smtClean="0"/>
          </a:p>
          <a:p>
            <a:pPr algn="ctr">
              <a:buNone/>
            </a:pPr>
            <a:endParaRPr lang="de-DE" sz="2000" b="1" dirty="0" smtClean="0"/>
          </a:p>
          <a:p>
            <a:pPr algn="ctr">
              <a:buNone/>
            </a:pPr>
            <a:r>
              <a:rPr lang="sr-Cyrl-CS" sz="2000" b="1" dirty="0" smtClean="0"/>
              <a:t>П</a:t>
            </a:r>
            <a:r>
              <a:rPr lang="sr-Cyrl-RS" sz="2000" b="1" dirty="0" smtClean="0"/>
              <a:t>ренос Ковчега завета</a:t>
            </a:r>
          </a:p>
          <a:p>
            <a:pPr algn="ctr">
              <a:buNone/>
            </a:pPr>
            <a:endParaRPr lang="en-US" sz="1800" b="1" dirty="0" smtClean="0"/>
          </a:p>
          <a:p>
            <a:r>
              <a:rPr lang="en-US" sz="1800" dirty="0" err="1" smtClean="0"/>
              <a:t>сазивање</a:t>
            </a:r>
            <a:r>
              <a:rPr lang="en-US" sz="1800" dirty="0" smtClean="0"/>
              <a:t> </a:t>
            </a:r>
            <a:r>
              <a:rPr lang="en-US" sz="1800" dirty="0" err="1" smtClean="0"/>
              <a:t>свих</a:t>
            </a:r>
            <a:r>
              <a:rPr lang="en-US" sz="1800" dirty="0" smtClean="0"/>
              <a:t> </a:t>
            </a:r>
            <a:r>
              <a:rPr lang="en-US" sz="1800" dirty="0" err="1" smtClean="0"/>
              <a:t>старешина</a:t>
            </a:r>
            <a:r>
              <a:rPr lang="en-US" sz="1800" dirty="0" smtClean="0"/>
              <a:t> </a:t>
            </a:r>
            <a:r>
              <a:rPr lang="en-US" sz="1800" dirty="0" err="1" smtClean="0"/>
              <a:t>Израиљских</a:t>
            </a:r>
            <a:r>
              <a:rPr lang="en-US" sz="1800" dirty="0" smtClean="0"/>
              <a:t>  </a:t>
            </a:r>
            <a:r>
              <a:rPr lang="en-US" sz="1800" dirty="0" err="1" smtClean="0"/>
              <a:t>ради</a:t>
            </a:r>
            <a:r>
              <a:rPr lang="en-US" sz="1800" dirty="0" smtClean="0"/>
              <a:t> </a:t>
            </a:r>
            <a:r>
              <a:rPr lang="en-US" sz="1800" dirty="0" err="1" smtClean="0"/>
              <a:t>свечаности</a:t>
            </a:r>
            <a:r>
              <a:rPr lang="en-US" sz="1800" dirty="0" smtClean="0"/>
              <a:t> </a:t>
            </a:r>
            <a:r>
              <a:rPr lang="en-US" sz="1800" dirty="0" err="1" smtClean="0"/>
              <a:t>преноса</a:t>
            </a:r>
            <a:r>
              <a:rPr lang="en-US" sz="1800" dirty="0" smtClean="0"/>
              <a:t> </a:t>
            </a:r>
            <a:r>
              <a:rPr lang="en-US" sz="1800" dirty="0" err="1" smtClean="0"/>
              <a:t>Ковчега</a:t>
            </a:r>
            <a:r>
              <a:rPr lang="en-US" sz="1800" dirty="0" smtClean="0"/>
              <a:t> </a:t>
            </a:r>
            <a:r>
              <a:rPr lang="en-US" sz="1800" dirty="0" err="1" smtClean="0"/>
              <a:t>завета</a:t>
            </a:r>
            <a:endParaRPr lang="en-US" sz="1800" dirty="0" smtClean="0"/>
          </a:p>
          <a:p>
            <a:r>
              <a:rPr lang="en-US" sz="1800" dirty="0" err="1" smtClean="0"/>
              <a:t>пренос</a:t>
            </a:r>
            <a:r>
              <a:rPr lang="en-US" sz="1800" dirty="0" smtClean="0"/>
              <a:t> </a:t>
            </a:r>
            <a:r>
              <a:rPr lang="en-US" sz="1800" dirty="0" err="1" smtClean="0"/>
              <a:t>Ковчега</a:t>
            </a:r>
            <a:r>
              <a:rPr lang="en-US" sz="1800" dirty="0" smtClean="0"/>
              <a:t> </a:t>
            </a:r>
            <a:r>
              <a:rPr lang="en-US" sz="1800" dirty="0" err="1" smtClean="0"/>
              <a:t>из</a:t>
            </a:r>
            <a:r>
              <a:rPr lang="en-US" sz="1800" dirty="0" smtClean="0"/>
              <a:t> </a:t>
            </a:r>
            <a:r>
              <a:rPr lang="en-US" sz="1800" dirty="0" err="1" smtClean="0"/>
              <a:t>куће</a:t>
            </a:r>
            <a:r>
              <a:rPr lang="en-US" sz="1800" dirty="0" smtClean="0"/>
              <a:t> </a:t>
            </a:r>
            <a:r>
              <a:rPr lang="en-US" sz="1800" dirty="0" err="1" smtClean="0"/>
              <a:t>Авинадавове</a:t>
            </a:r>
            <a:r>
              <a:rPr lang="en-US" sz="1800" dirty="0" smtClean="0"/>
              <a:t> у </a:t>
            </a:r>
            <a:r>
              <a:rPr lang="en-US" sz="1800" dirty="0" err="1" smtClean="0"/>
              <a:t>Киријат-Јариму</a:t>
            </a:r>
            <a:r>
              <a:rPr lang="en-US" sz="1800" dirty="0" smtClean="0"/>
              <a:t> </a:t>
            </a:r>
            <a:r>
              <a:rPr lang="en-US" sz="1800" dirty="0" err="1" smtClean="0"/>
              <a:t>ка</a:t>
            </a:r>
            <a:r>
              <a:rPr lang="en-US" sz="1800" dirty="0" smtClean="0"/>
              <a:t> </a:t>
            </a:r>
            <a:r>
              <a:rPr lang="en-US" sz="1800" dirty="0" err="1" smtClean="0"/>
              <a:t>Јерусалиму</a:t>
            </a:r>
            <a:endParaRPr lang="en-US" sz="1800" dirty="0" smtClean="0"/>
          </a:p>
          <a:p>
            <a:r>
              <a:rPr lang="en-US" sz="1800" dirty="0" err="1" smtClean="0"/>
              <a:t>постављање</a:t>
            </a:r>
            <a:r>
              <a:rPr lang="en-US" sz="1800" dirty="0" smtClean="0"/>
              <a:t> </a:t>
            </a:r>
            <a:r>
              <a:rPr lang="en-US" sz="1800" dirty="0" err="1" smtClean="0"/>
              <a:t>Ковчега</a:t>
            </a:r>
            <a:r>
              <a:rPr lang="en-US" sz="1800" dirty="0" smtClean="0"/>
              <a:t> </a:t>
            </a:r>
            <a:r>
              <a:rPr lang="en-US" sz="1800" dirty="0" err="1" smtClean="0"/>
              <a:t>на</a:t>
            </a:r>
            <a:r>
              <a:rPr lang="en-US" sz="1800" dirty="0" smtClean="0"/>
              <a:t> </a:t>
            </a:r>
            <a:r>
              <a:rPr lang="en-US" sz="1800" dirty="0" err="1" smtClean="0"/>
              <a:t>кола</a:t>
            </a:r>
            <a:r>
              <a:rPr lang="en-US" sz="1800" dirty="0" smtClean="0"/>
              <a:t> </a:t>
            </a:r>
            <a:r>
              <a:rPr lang="en-US" sz="1800" dirty="0" err="1" smtClean="0"/>
              <a:t>која</a:t>
            </a:r>
            <a:r>
              <a:rPr lang="en-US" sz="1800" dirty="0" smtClean="0"/>
              <a:t> </a:t>
            </a:r>
            <a:r>
              <a:rPr lang="en-US" sz="1800" dirty="0" err="1" smtClean="0"/>
              <a:t>прате</a:t>
            </a:r>
            <a:r>
              <a:rPr lang="en-US" sz="1800" dirty="0" smtClean="0"/>
              <a:t> </a:t>
            </a:r>
            <a:r>
              <a:rPr lang="en-US" sz="1800" dirty="0" err="1" smtClean="0"/>
              <a:t>синови</a:t>
            </a:r>
            <a:r>
              <a:rPr lang="en-US" sz="1800" dirty="0" smtClean="0"/>
              <a:t> </a:t>
            </a:r>
            <a:r>
              <a:rPr lang="en-US" sz="1800" dirty="0" err="1" smtClean="0"/>
              <a:t>Авинадавови</a:t>
            </a:r>
            <a:r>
              <a:rPr lang="en-US" sz="1800" dirty="0" smtClean="0"/>
              <a:t> </a:t>
            </a:r>
            <a:r>
              <a:rPr lang="en-US" sz="1800" dirty="0" err="1" smtClean="0"/>
              <a:t>Уза</a:t>
            </a:r>
            <a:r>
              <a:rPr lang="en-US" sz="1800" dirty="0" smtClean="0"/>
              <a:t> и </a:t>
            </a:r>
            <a:r>
              <a:rPr lang="en-US" sz="1800" dirty="0" err="1" smtClean="0"/>
              <a:t>Ахијо</a:t>
            </a:r>
            <a:endParaRPr lang="en-US" sz="1800" dirty="0" smtClean="0"/>
          </a:p>
          <a:p>
            <a:r>
              <a:rPr lang="en-US" sz="1800" dirty="0" err="1" smtClean="0"/>
              <a:t>образовање</a:t>
            </a:r>
            <a:r>
              <a:rPr lang="en-US" sz="1800" dirty="0" smtClean="0"/>
              <a:t> </a:t>
            </a:r>
            <a:r>
              <a:rPr lang="en-US" sz="1800" dirty="0" err="1" smtClean="0"/>
              <a:t>поворке</a:t>
            </a:r>
            <a:r>
              <a:rPr lang="en-US" sz="1800" dirty="0" smtClean="0"/>
              <a:t> </a:t>
            </a:r>
            <a:r>
              <a:rPr lang="en-US" sz="1800" dirty="0" err="1" smtClean="0"/>
              <a:t>са</a:t>
            </a:r>
            <a:r>
              <a:rPr lang="en-US" sz="1800" dirty="0" smtClean="0"/>
              <a:t> </a:t>
            </a:r>
            <a:r>
              <a:rPr lang="en-US" sz="1800" dirty="0" err="1" smtClean="0"/>
              <a:t>инструментима</a:t>
            </a:r>
            <a:r>
              <a:rPr lang="en-US" sz="1800" dirty="0" smtClean="0"/>
              <a:t>, </a:t>
            </a:r>
            <a:r>
              <a:rPr lang="en-US" sz="1800" dirty="0" err="1" smtClean="0"/>
              <a:t>песмама</a:t>
            </a:r>
            <a:r>
              <a:rPr lang="en-US" sz="1800" dirty="0" smtClean="0"/>
              <a:t> и </a:t>
            </a:r>
            <a:r>
              <a:rPr lang="en-US" sz="1800" dirty="0" err="1" smtClean="0"/>
              <a:t>играма</a:t>
            </a:r>
            <a:endParaRPr lang="en-US" sz="1800" dirty="0" smtClean="0"/>
          </a:p>
          <a:p>
            <a:r>
              <a:rPr lang="en-US" sz="1800" dirty="0" err="1" smtClean="0"/>
              <a:t>кретање</a:t>
            </a:r>
            <a:r>
              <a:rPr lang="en-US" sz="1800" dirty="0" smtClean="0"/>
              <a:t> </a:t>
            </a:r>
            <a:r>
              <a:rPr lang="en-US" sz="1800" dirty="0" err="1" smtClean="0"/>
              <a:t>кола</a:t>
            </a:r>
            <a:r>
              <a:rPr lang="en-US" sz="1800" dirty="0" smtClean="0"/>
              <a:t> </a:t>
            </a:r>
            <a:r>
              <a:rPr lang="en-US" sz="1800" dirty="0" err="1" smtClean="0"/>
              <a:t>на</a:t>
            </a:r>
            <a:r>
              <a:rPr lang="en-US" sz="1800" dirty="0" smtClean="0"/>
              <a:t> </a:t>
            </a:r>
            <a:r>
              <a:rPr lang="en-US" sz="1800" dirty="0" err="1" smtClean="0"/>
              <a:t>страну</a:t>
            </a:r>
            <a:r>
              <a:rPr lang="en-US" sz="1800" dirty="0" smtClean="0"/>
              <a:t>, </a:t>
            </a:r>
            <a:r>
              <a:rPr lang="en-US" sz="1800" b="1" dirty="0" err="1" smtClean="0"/>
              <a:t>Уза</a:t>
            </a:r>
            <a:r>
              <a:rPr lang="en-US" sz="1800" dirty="0" smtClean="0"/>
              <a:t> </a:t>
            </a:r>
            <a:r>
              <a:rPr lang="en-US" sz="1800" dirty="0" err="1" smtClean="0"/>
              <a:t>задржава</a:t>
            </a:r>
            <a:r>
              <a:rPr lang="en-US" sz="1800" dirty="0" smtClean="0"/>
              <a:t> </a:t>
            </a:r>
            <a:r>
              <a:rPr lang="en-US" sz="1800" dirty="0" err="1" smtClean="0"/>
              <a:t>Ковчег</a:t>
            </a:r>
            <a:r>
              <a:rPr lang="en-US" sz="1800" dirty="0" smtClean="0"/>
              <a:t> </a:t>
            </a:r>
            <a:r>
              <a:rPr lang="en-US" sz="1800" dirty="0" err="1" smtClean="0"/>
              <a:t>завета</a:t>
            </a:r>
            <a:r>
              <a:rPr lang="en-US" sz="1800" dirty="0" smtClean="0"/>
              <a:t> </a:t>
            </a:r>
            <a:r>
              <a:rPr lang="en-US" sz="1800" dirty="0" err="1" smtClean="0"/>
              <a:t>да</a:t>
            </a:r>
            <a:r>
              <a:rPr lang="en-US" sz="1800" dirty="0" smtClean="0"/>
              <a:t> </a:t>
            </a:r>
            <a:r>
              <a:rPr lang="en-US" sz="1800" dirty="0" err="1" smtClean="0"/>
              <a:t>не</a:t>
            </a:r>
            <a:r>
              <a:rPr lang="en-US" sz="1800" dirty="0" smtClean="0"/>
              <a:t> </a:t>
            </a:r>
            <a:r>
              <a:rPr lang="en-US" sz="1800" dirty="0" err="1" smtClean="0"/>
              <a:t>падне</a:t>
            </a:r>
            <a:r>
              <a:rPr lang="en-US" sz="1800" dirty="0" smtClean="0"/>
              <a:t> и </a:t>
            </a:r>
            <a:r>
              <a:rPr lang="en-US" sz="1800" dirty="0" err="1" smtClean="0"/>
              <a:t>гине</a:t>
            </a:r>
            <a:r>
              <a:rPr lang="en-US" sz="1800" dirty="0" smtClean="0"/>
              <a:t>, а </a:t>
            </a:r>
            <a:r>
              <a:rPr lang="en-US" sz="1800" dirty="0" err="1" smtClean="0"/>
              <a:t>Давида</a:t>
            </a:r>
            <a:r>
              <a:rPr lang="en-US" sz="1800" dirty="0" smtClean="0"/>
              <a:t> </a:t>
            </a:r>
            <a:r>
              <a:rPr lang="en-US" sz="1800" dirty="0" err="1" smtClean="0"/>
              <a:t>спопада</a:t>
            </a:r>
            <a:r>
              <a:rPr lang="en-US" sz="1800" dirty="0" smtClean="0"/>
              <a:t> </a:t>
            </a:r>
            <a:r>
              <a:rPr lang="en-US" sz="1800" dirty="0" err="1" smtClean="0"/>
              <a:t>страх</a:t>
            </a:r>
            <a:r>
              <a:rPr lang="en-US" sz="1800" dirty="0" smtClean="0"/>
              <a:t> </a:t>
            </a:r>
            <a:r>
              <a:rPr lang="en-US" sz="1800" dirty="0" err="1" smtClean="0"/>
              <a:t>од</a:t>
            </a:r>
            <a:r>
              <a:rPr lang="en-US" sz="1800" dirty="0" smtClean="0"/>
              <a:t> </a:t>
            </a:r>
            <a:r>
              <a:rPr lang="en-US" sz="1800" dirty="0" err="1" smtClean="0"/>
              <a:t>Ковчега</a:t>
            </a:r>
            <a:r>
              <a:rPr lang="en-US" sz="1800" dirty="0" smtClean="0"/>
              <a:t> и </a:t>
            </a:r>
            <a:r>
              <a:rPr lang="en-US" sz="1800" dirty="0" err="1" smtClean="0"/>
              <a:t>оставља</a:t>
            </a:r>
            <a:r>
              <a:rPr lang="en-US" sz="1800" dirty="0" smtClean="0"/>
              <a:t> </a:t>
            </a:r>
            <a:r>
              <a:rPr lang="en-US" sz="1800" dirty="0" err="1" smtClean="0"/>
              <a:t>га</a:t>
            </a:r>
            <a:r>
              <a:rPr lang="en-US" sz="1800" dirty="0" smtClean="0"/>
              <a:t> у </a:t>
            </a:r>
            <a:r>
              <a:rPr lang="en-US" sz="1800" dirty="0" err="1" smtClean="0"/>
              <a:t>оближњем</a:t>
            </a:r>
            <a:r>
              <a:rPr lang="en-US" sz="1800" dirty="0" smtClean="0"/>
              <a:t> </a:t>
            </a:r>
            <a:r>
              <a:rPr lang="en-US" sz="1800" dirty="0" err="1" smtClean="0"/>
              <a:t>селу</a:t>
            </a:r>
            <a:endParaRPr lang="en-US" sz="1800" dirty="0" smtClean="0"/>
          </a:p>
          <a:p>
            <a:r>
              <a:rPr lang="en-US" sz="1800" dirty="0" err="1" smtClean="0"/>
              <a:t>примање</a:t>
            </a:r>
            <a:r>
              <a:rPr lang="en-US" sz="1800" dirty="0" smtClean="0"/>
              <a:t> </a:t>
            </a:r>
            <a:r>
              <a:rPr lang="en-US" sz="1800" dirty="0" err="1" smtClean="0"/>
              <a:t>вести</a:t>
            </a:r>
            <a:r>
              <a:rPr lang="en-US" sz="1800" dirty="0" smtClean="0"/>
              <a:t> о </a:t>
            </a:r>
            <a:r>
              <a:rPr lang="en-US" sz="1800" dirty="0" err="1" smtClean="0"/>
              <a:t>великом</a:t>
            </a:r>
            <a:r>
              <a:rPr lang="en-US" sz="1800" dirty="0" smtClean="0"/>
              <a:t> </a:t>
            </a:r>
            <a:r>
              <a:rPr lang="en-US" sz="1800" dirty="0" err="1" smtClean="0"/>
              <a:t>благослову</a:t>
            </a:r>
            <a:r>
              <a:rPr lang="en-US" sz="1800" dirty="0" smtClean="0"/>
              <a:t> </a:t>
            </a:r>
            <a:r>
              <a:rPr lang="en-US" sz="1800" dirty="0" err="1" smtClean="0"/>
              <a:t>оног</a:t>
            </a:r>
            <a:r>
              <a:rPr lang="en-US" sz="1800" dirty="0" smtClean="0"/>
              <a:t> </a:t>
            </a:r>
            <a:r>
              <a:rPr lang="en-US" sz="1800" dirty="0" err="1" smtClean="0"/>
              <a:t>дома</a:t>
            </a:r>
            <a:r>
              <a:rPr lang="en-US" sz="1800" dirty="0" smtClean="0"/>
              <a:t> </a:t>
            </a:r>
            <a:r>
              <a:rPr lang="en-US" sz="1800" dirty="0" err="1" smtClean="0"/>
              <a:t>где</a:t>
            </a:r>
            <a:r>
              <a:rPr lang="en-US" sz="1800" dirty="0" smtClean="0"/>
              <a:t> </a:t>
            </a:r>
            <a:r>
              <a:rPr lang="en-US" sz="1800" dirty="0" err="1" smtClean="0"/>
              <a:t>је</a:t>
            </a:r>
            <a:r>
              <a:rPr lang="en-US" sz="1800" dirty="0" smtClean="0"/>
              <a:t> </a:t>
            </a:r>
            <a:r>
              <a:rPr lang="en-US" sz="1800" dirty="0" err="1" smtClean="0"/>
              <a:t>Ковчег</a:t>
            </a:r>
            <a:r>
              <a:rPr lang="en-US" sz="1800" dirty="0" smtClean="0"/>
              <a:t> </a:t>
            </a:r>
            <a:r>
              <a:rPr lang="en-US" sz="1800" dirty="0" err="1" smtClean="0"/>
              <a:t>остављен</a:t>
            </a:r>
            <a:r>
              <a:rPr lang="en-US" sz="1800" dirty="0" smtClean="0"/>
              <a:t> и </a:t>
            </a:r>
            <a:r>
              <a:rPr lang="en-US" sz="1800" dirty="0" err="1" smtClean="0"/>
              <a:t>Давидова</a:t>
            </a:r>
            <a:r>
              <a:rPr lang="en-US" sz="1800" dirty="0" smtClean="0"/>
              <a:t> </a:t>
            </a:r>
            <a:r>
              <a:rPr lang="en-US" sz="1800" dirty="0" err="1" smtClean="0"/>
              <a:t>одлука</a:t>
            </a:r>
            <a:r>
              <a:rPr lang="en-US" sz="1800" dirty="0" smtClean="0"/>
              <a:t> </a:t>
            </a:r>
            <a:r>
              <a:rPr lang="en-US" sz="1800" dirty="0" err="1" smtClean="0"/>
              <a:t>да</a:t>
            </a:r>
            <a:r>
              <a:rPr lang="en-US" sz="1800" dirty="0" smtClean="0"/>
              <a:t> </a:t>
            </a:r>
            <a:r>
              <a:rPr lang="en-US" sz="1800" dirty="0" err="1" smtClean="0"/>
              <a:t>коначно</a:t>
            </a:r>
            <a:r>
              <a:rPr lang="en-US" sz="1800" dirty="0" smtClean="0"/>
              <a:t> </a:t>
            </a:r>
            <a:r>
              <a:rPr lang="en-US" sz="1800" dirty="0" err="1" smtClean="0"/>
              <a:t>пренесе</a:t>
            </a:r>
            <a:r>
              <a:rPr lang="en-US" sz="1800" dirty="0" smtClean="0"/>
              <a:t> </a:t>
            </a:r>
            <a:r>
              <a:rPr lang="en-US" sz="1800" dirty="0" err="1" smtClean="0"/>
              <a:t>Ковчег</a:t>
            </a:r>
            <a:r>
              <a:rPr lang="en-US" sz="1800" dirty="0" smtClean="0"/>
              <a:t> у </a:t>
            </a:r>
            <a:r>
              <a:rPr lang="en-US" sz="1800" dirty="0" err="1" smtClean="0"/>
              <a:t>Јерусалим</a:t>
            </a:r>
            <a:endParaRPr lang="en-US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90600" y="1295400"/>
            <a:ext cx="7943088" cy="4953000"/>
          </a:xfrm>
        </p:spPr>
        <p:txBody>
          <a:bodyPr>
            <a:normAutofit fontScale="70000" lnSpcReduction="20000"/>
          </a:bodyPr>
          <a:lstStyle/>
          <a:p>
            <a:pPr algn="ctr">
              <a:buNone/>
            </a:pPr>
            <a:r>
              <a:rPr lang="sr-Cyrl-RS" b="1" dirty="0" smtClean="0">
                <a:latin typeface="Corbel" pitchFamily="34" charset="0"/>
              </a:rPr>
              <a:t>Давид и Михала </a:t>
            </a:r>
          </a:p>
          <a:p>
            <a:pPr algn="ctr">
              <a:buNone/>
            </a:pPr>
            <a:endParaRPr lang="sr-Cyrl-RS" b="1" dirty="0" smtClean="0">
              <a:latin typeface="Corbel" pitchFamily="34" charset="0"/>
            </a:endParaRPr>
          </a:p>
          <a:p>
            <a:r>
              <a:rPr lang="en-US" dirty="0" err="1" smtClean="0">
                <a:latin typeface="Corbel" pitchFamily="34" charset="0"/>
              </a:rPr>
              <a:t>ст</a:t>
            </a:r>
            <a:r>
              <a:rPr lang="en-US" dirty="0" smtClean="0">
                <a:latin typeface="Corbel" pitchFamily="34" charset="0"/>
              </a:rPr>
              <a:t>. 14: </a:t>
            </a:r>
            <a:r>
              <a:rPr lang="en-US" i="1" dirty="0" smtClean="0">
                <a:latin typeface="Corbel" pitchFamily="34" charset="0"/>
              </a:rPr>
              <a:t>„</a:t>
            </a:r>
            <a:r>
              <a:rPr lang="en-US" i="1" dirty="0" err="1" smtClean="0">
                <a:latin typeface="Corbel" pitchFamily="34" charset="0"/>
              </a:rPr>
              <a:t>Давид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играше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из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све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снаге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пред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Господом</a:t>
            </a:r>
            <a:r>
              <a:rPr lang="en-US" i="1" dirty="0" smtClean="0">
                <a:latin typeface="Corbel" pitchFamily="34" charset="0"/>
              </a:rPr>
              <a:t> и </a:t>
            </a:r>
            <a:r>
              <a:rPr lang="en-US" i="1" dirty="0" err="1" smtClean="0">
                <a:latin typeface="Corbel" pitchFamily="34" charset="0"/>
              </a:rPr>
              <a:t>беше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огрнут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оплећком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ланеним</a:t>
            </a:r>
            <a:r>
              <a:rPr lang="en-US" i="1" dirty="0" smtClean="0">
                <a:latin typeface="Corbel" pitchFamily="34" charset="0"/>
              </a:rPr>
              <a:t>“</a:t>
            </a:r>
            <a:r>
              <a:rPr lang="en-US" dirty="0" smtClean="0">
                <a:latin typeface="Corbel" pitchFamily="34" charset="0"/>
              </a:rPr>
              <a:t>, а </a:t>
            </a:r>
            <a:r>
              <a:rPr lang="en-US" dirty="0" err="1" smtClean="0">
                <a:latin typeface="Corbel" pitchFamily="34" charset="0"/>
              </a:rPr>
              <a:t>сав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дом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Израиљев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иђаше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за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Ковчегом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подвикујући</a:t>
            </a:r>
            <a:r>
              <a:rPr lang="en-US" dirty="0" smtClean="0">
                <a:latin typeface="Corbel" pitchFamily="34" charset="0"/>
              </a:rPr>
              <a:t> и </a:t>
            </a:r>
            <a:r>
              <a:rPr lang="en-US" dirty="0" err="1" smtClean="0">
                <a:latin typeface="Corbel" pitchFamily="34" charset="0"/>
              </a:rPr>
              <a:t>трубећи</a:t>
            </a:r>
            <a:r>
              <a:rPr lang="en-US" dirty="0" smtClean="0">
                <a:latin typeface="Corbel" pitchFamily="34" charset="0"/>
              </a:rPr>
              <a:t> у </a:t>
            </a:r>
            <a:r>
              <a:rPr lang="en-US" dirty="0" err="1" smtClean="0">
                <a:latin typeface="Corbel" pitchFamily="34" charset="0"/>
              </a:rPr>
              <a:t>трубе</a:t>
            </a:r>
            <a:endParaRPr lang="en-US" dirty="0" smtClean="0">
              <a:latin typeface="Corbel" pitchFamily="34" charset="0"/>
            </a:endParaRPr>
          </a:p>
          <a:p>
            <a:r>
              <a:rPr lang="en-US" dirty="0" err="1" smtClean="0">
                <a:latin typeface="Corbel" pitchFamily="34" charset="0"/>
              </a:rPr>
              <a:t>намештење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Ковчега</a:t>
            </a:r>
            <a:r>
              <a:rPr lang="en-US" dirty="0" smtClean="0">
                <a:latin typeface="Corbel" pitchFamily="34" charset="0"/>
              </a:rPr>
              <a:t> у </a:t>
            </a:r>
            <a:r>
              <a:rPr lang="en-US" dirty="0" err="1" smtClean="0">
                <a:latin typeface="Corbel" pitchFamily="34" charset="0"/>
              </a:rPr>
              <a:t>шатор</a:t>
            </a:r>
            <a:r>
              <a:rPr lang="en-US" dirty="0" smtClean="0">
                <a:latin typeface="Corbel" pitchFamily="34" charset="0"/>
              </a:rPr>
              <a:t> и </a:t>
            </a:r>
            <a:r>
              <a:rPr lang="en-US" dirty="0" err="1" smtClean="0">
                <a:latin typeface="Corbel" pitchFamily="34" charset="0"/>
              </a:rPr>
              <a:t>приношење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жртве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паљенице</a:t>
            </a:r>
            <a:r>
              <a:rPr lang="en-US" dirty="0" smtClean="0">
                <a:latin typeface="Corbel" pitchFamily="34" charset="0"/>
              </a:rPr>
              <a:t>: </a:t>
            </a:r>
            <a:r>
              <a:rPr lang="en-US" dirty="0" err="1" smtClean="0">
                <a:latin typeface="Corbel" pitchFamily="34" charset="0"/>
              </a:rPr>
              <a:t>Давид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раздаде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хлеба</a:t>
            </a:r>
            <a:r>
              <a:rPr lang="en-US" dirty="0" smtClean="0">
                <a:latin typeface="Corbel" pitchFamily="34" charset="0"/>
              </a:rPr>
              <a:t>, </a:t>
            </a:r>
            <a:r>
              <a:rPr lang="en-US" dirty="0" err="1" smtClean="0">
                <a:latin typeface="Corbel" pitchFamily="34" charset="0"/>
              </a:rPr>
              <a:t>меса</a:t>
            </a:r>
            <a:r>
              <a:rPr lang="en-US" dirty="0" smtClean="0">
                <a:latin typeface="Corbel" pitchFamily="34" charset="0"/>
              </a:rPr>
              <a:t> и </a:t>
            </a:r>
            <a:r>
              <a:rPr lang="en-US" dirty="0" err="1" smtClean="0">
                <a:latin typeface="Corbel" pitchFamily="34" charset="0"/>
              </a:rPr>
              <a:t>вина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народу</a:t>
            </a:r>
            <a:endParaRPr lang="en-US" dirty="0" smtClean="0">
              <a:latin typeface="Corbel" pitchFamily="34" charset="0"/>
            </a:endParaRPr>
          </a:p>
          <a:p>
            <a:r>
              <a:rPr lang="en-US" dirty="0" err="1" smtClean="0">
                <a:latin typeface="Corbel" pitchFamily="34" charset="0"/>
              </a:rPr>
              <a:t>Михалино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подсмевање</a:t>
            </a:r>
            <a:r>
              <a:rPr lang="en-US" dirty="0" smtClean="0">
                <a:latin typeface="Corbel" pitchFamily="34" charset="0"/>
              </a:rPr>
              <a:t>: </a:t>
            </a:r>
            <a:r>
              <a:rPr lang="en-US" dirty="0" err="1" smtClean="0">
                <a:latin typeface="Corbel" pitchFamily="34" charset="0"/>
              </a:rPr>
              <a:t>Михала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критикује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Давида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да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се</a:t>
            </a:r>
            <a:r>
              <a:rPr lang="en-US" dirty="0" smtClean="0">
                <a:latin typeface="Corbel" pitchFamily="34" charset="0"/>
              </a:rPr>
              <a:t> „</a:t>
            </a:r>
            <a:r>
              <a:rPr lang="en-US" dirty="0" err="1" smtClean="0">
                <a:latin typeface="Corbel" pitchFamily="34" charset="0"/>
              </a:rPr>
              <a:t>разголитио</a:t>
            </a:r>
            <a:r>
              <a:rPr lang="en-US" dirty="0" smtClean="0">
                <a:latin typeface="Corbel" pitchFamily="34" charset="0"/>
              </a:rPr>
              <a:t>“ </a:t>
            </a:r>
            <a:r>
              <a:rPr lang="en-US" dirty="0" err="1" smtClean="0">
                <a:latin typeface="Corbel" pitchFamily="34" charset="0"/>
              </a:rPr>
              <a:t>пред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слушкињама</a:t>
            </a:r>
            <a:r>
              <a:rPr lang="en-US" dirty="0" smtClean="0">
                <a:latin typeface="Corbel" pitchFamily="34" charset="0"/>
              </a:rPr>
              <a:t> и </a:t>
            </a:r>
            <a:r>
              <a:rPr lang="en-US" dirty="0" err="1" smtClean="0">
                <a:latin typeface="Corbel" pitchFamily="34" charset="0"/>
              </a:rPr>
              <a:t>понизио</a:t>
            </a:r>
            <a:r>
              <a:rPr lang="en-US" dirty="0" smtClean="0">
                <a:latin typeface="Corbel" pitchFamily="34" charset="0"/>
              </a:rPr>
              <a:t> и </a:t>
            </a:r>
            <a:r>
              <a:rPr lang="en-US" dirty="0" err="1" smtClean="0">
                <a:latin typeface="Corbel" pitchFamily="34" charset="0"/>
              </a:rPr>
              <a:t>тј</a:t>
            </a:r>
            <a:r>
              <a:rPr lang="en-US" dirty="0" smtClean="0">
                <a:latin typeface="Corbel" pitchFamily="34" charset="0"/>
              </a:rPr>
              <a:t>. </a:t>
            </a:r>
            <a:r>
              <a:rPr lang="en-US" dirty="0" err="1" smtClean="0">
                <a:latin typeface="Corbel" pitchFamily="34" charset="0"/>
              </a:rPr>
              <a:t>како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ће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бити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вођа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кад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се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тако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понаша</a:t>
            </a:r>
            <a:endParaRPr lang="en-US" dirty="0" smtClean="0">
              <a:latin typeface="Corbel" pitchFamily="34" charset="0"/>
            </a:endParaRPr>
          </a:p>
          <a:p>
            <a:r>
              <a:rPr lang="en-US" dirty="0" err="1" smtClean="0">
                <a:latin typeface="Corbel" pitchFamily="34" charset="0"/>
              </a:rPr>
              <a:t>Давид</a:t>
            </a:r>
            <a:r>
              <a:rPr lang="en-US" dirty="0" smtClean="0">
                <a:latin typeface="Corbel" pitchFamily="34" charset="0"/>
              </a:rPr>
              <a:t> </a:t>
            </a:r>
            <a:r>
              <a:rPr lang="en-US" dirty="0" err="1" smtClean="0">
                <a:latin typeface="Corbel" pitchFamily="34" charset="0"/>
              </a:rPr>
              <a:t>одговара</a:t>
            </a:r>
            <a:r>
              <a:rPr lang="en-US" dirty="0" smtClean="0">
                <a:latin typeface="Corbel" pitchFamily="34" charset="0"/>
              </a:rPr>
              <a:t>, </a:t>
            </a:r>
            <a:r>
              <a:rPr lang="en-US" dirty="0" err="1" smtClean="0">
                <a:latin typeface="Corbel" pitchFamily="34" charset="0"/>
              </a:rPr>
              <a:t>ст</a:t>
            </a:r>
            <a:r>
              <a:rPr lang="en-US" dirty="0" smtClean="0">
                <a:latin typeface="Corbel" pitchFamily="34" charset="0"/>
              </a:rPr>
              <a:t>. 22-23</a:t>
            </a:r>
            <a:r>
              <a:rPr lang="en-US" i="1" dirty="0" smtClean="0">
                <a:latin typeface="Corbel" pitchFamily="34" charset="0"/>
              </a:rPr>
              <a:t>: „И </a:t>
            </a:r>
            <a:r>
              <a:rPr lang="en-US" i="1" dirty="0" err="1" smtClean="0">
                <a:latin typeface="Corbel" pitchFamily="34" charset="0"/>
              </a:rPr>
              <a:t>још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ћу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се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већма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понизити</a:t>
            </a:r>
            <a:r>
              <a:rPr lang="en-US" i="1" dirty="0" smtClean="0">
                <a:latin typeface="Corbel" pitchFamily="34" charset="0"/>
              </a:rPr>
              <a:t>, и </a:t>
            </a:r>
            <a:r>
              <a:rPr lang="en-US" i="1" dirty="0" err="1" smtClean="0">
                <a:latin typeface="Corbel" pitchFamily="34" charset="0"/>
              </a:rPr>
              <a:t>још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ћу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мањи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себи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бити</a:t>
            </a:r>
            <a:r>
              <a:rPr lang="en-US" i="1" dirty="0" smtClean="0">
                <a:latin typeface="Corbel" pitchFamily="34" charset="0"/>
              </a:rPr>
              <a:t>; и </a:t>
            </a:r>
            <a:r>
              <a:rPr lang="en-US" i="1" dirty="0" err="1" smtClean="0">
                <a:latin typeface="Corbel" pitchFamily="34" charset="0"/>
              </a:rPr>
              <a:t>опет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ћу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бити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славан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пред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слушкињама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за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које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говориш</a:t>
            </a:r>
            <a:r>
              <a:rPr lang="en-US" i="1" dirty="0" smtClean="0">
                <a:latin typeface="Corbel" pitchFamily="34" charset="0"/>
              </a:rPr>
              <a:t>. А </a:t>
            </a:r>
            <a:r>
              <a:rPr lang="en-US" i="1" dirty="0" err="1" smtClean="0">
                <a:latin typeface="Corbel" pitchFamily="34" charset="0"/>
              </a:rPr>
              <a:t>Михала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не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имаше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порода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до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смрти</a:t>
            </a:r>
            <a:r>
              <a:rPr lang="en-US" i="1" dirty="0" smtClean="0">
                <a:latin typeface="Corbel" pitchFamily="34" charset="0"/>
              </a:rPr>
              <a:t> </a:t>
            </a:r>
            <a:r>
              <a:rPr lang="en-US" i="1" dirty="0" err="1" smtClean="0">
                <a:latin typeface="Corbel" pitchFamily="34" charset="0"/>
              </a:rPr>
              <a:t>своје</a:t>
            </a:r>
            <a:r>
              <a:rPr lang="en-US" i="1" dirty="0" smtClean="0">
                <a:latin typeface="Corbel" pitchFamily="34" charset="0"/>
              </a:rPr>
              <a:t>“</a:t>
            </a:r>
            <a:r>
              <a:rPr lang="en-US" dirty="0" smtClean="0">
                <a:latin typeface="Corbel" pitchFamily="34" charset="0"/>
              </a:rPr>
              <a:t>.</a:t>
            </a:r>
          </a:p>
          <a:p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1143000" y="228600"/>
            <a:ext cx="8001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r-Cyrl-RS" sz="3200" dirty="0" smtClean="0">
                <a:latin typeface="Times New Roman" pitchFamily="18" charset="0"/>
                <a:cs typeface="Times New Roman" pitchFamily="18" charset="0"/>
              </a:rPr>
              <a:t> Глава </a:t>
            </a:r>
            <a:r>
              <a:rPr lang="de-DE" sz="3200" dirty="0" smtClean="0">
                <a:latin typeface="Times New Roman" pitchFamily="18" charset="0"/>
                <a:cs typeface="Times New Roman" pitchFamily="18" charset="0"/>
              </a:rPr>
              <a:t>6 </a:t>
            </a:r>
            <a:r>
              <a:rPr lang="sr-Cyrl-RS" sz="3200" dirty="0" smtClean="0">
                <a:latin typeface="Times New Roman" pitchFamily="18" charset="0"/>
                <a:cs typeface="Times New Roman" pitchFamily="18" charset="0"/>
              </a:rPr>
              <a:t> - део 2 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0600" y="0"/>
            <a:ext cx="7498080" cy="762000"/>
          </a:xfrm>
        </p:spPr>
        <p:txBody>
          <a:bodyPr>
            <a:normAutofit/>
          </a:bodyPr>
          <a:lstStyle/>
          <a:p>
            <a:r>
              <a:rPr lang="sr-Cyrl-RS" sz="3600" dirty="0" smtClean="0">
                <a:latin typeface="Times New Roman" pitchFamily="18" charset="0"/>
                <a:cs typeface="Times New Roman" pitchFamily="18" charset="0"/>
              </a:rPr>
              <a:t>  Глава 7 </a:t>
            </a:r>
            <a:endParaRPr lang="en-US" sz="3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19200" y="1066800"/>
            <a:ext cx="7620000" cy="5791200"/>
          </a:xfrm>
        </p:spPr>
        <p:txBody>
          <a:bodyPr>
            <a:noAutofit/>
          </a:bodyPr>
          <a:lstStyle/>
          <a:p>
            <a:pPr algn="ctr">
              <a:buNone/>
            </a:pPr>
            <a:r>
              <a:rPr lang="en-US" sz="2400" b="1" dirty="0" err="1" smtClean="0">
                <a:latin typeface="Corbel" pitchFamily="34" charset="0"/>
              </a:rPr>
              <a:t>Обећање</a:t>
            </a:r>
            <a:r>
              <a:rPr lang="en-US" sz="2400" b="1" dirty="0" smtClean="0">
                <a:latin typeface="Corbel" pitchFamily="34" charset="0"/>
              </a:rPr>
              <a:t> о </a:t>
            </a:r>
            <a:r>
              <a:rPr lang="en-US" sz="2400" b="1" dirty="0" err="1" smtClean="0">
                <a:latin typeface="Corbel" pitchFamily="34" charset="0"/>
              </a:rPr>
              <a:t>Храму</a:t>
            </a:r>
            <a:endParaRPr lang="sr-Cyrl-RS" sz="2400" b="1" dirty="0" smtClean="0">
              <a:latin typeface="Corbel" pitchFamily="34" charset="0"/>
            </a:endParaRPr>
          </a:p>
          <a:p>
            <a:pPr algn="ctr">
              <a:buNone/>
            </a:pP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мир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успостављен</a:t>
            </a:r>
            <a:r>
              <a:rPr lang="en-US" sz="2400" dirty="0" smtClean="0">
                <a:latin typeface="Corbel" pitchFamily="34" charset="0"/>
              </a:rPr>
              <a:t> у </a:t>
            </a:r>
            <a:r>
              <a:rPr lang="en-US" sz="2400" dirty="0" err="1" smtClean="0">
                <a:latin typeface="Corbel" pitchFamily="34" charset="0"/>
              </a:rPr>
              <a:t>земљи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Давид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размишља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начини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Храм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у </a:t>
            </a:r>
            <a:r>
              <a:rPr lang="en-US" sz="2400" dirty="0" err="1" smtClean="0">
                <a:latin typeface="Corbel" pitchFamily="34" charset="0"/>
              </a:rPr>
              <a:t>њему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почива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Ковчег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завета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Давид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пита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Натана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пророка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ли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отпочиње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зидање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Храма</a:t>
            </a:r>
            <a:r>
              <a:rPr lang="en-US" sz="2400" dirty="0" smtClean="0">
                <a:latin typeface="Corbel" pitchFamily="34" charset="0"/>
              </a:rPr>
              <a:t>, а </a:t>
            </a:r>
            <a:r>
              <a:rPr lang="en-US" sz="2400" dirty="0" err="1" smtClean="0">
                <a:latin typeface="Corbel" pitchFamily="34" charset="0"/>
              </a:rPr>
              <a:t>он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му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саопштава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речи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Господње</a:t>
            </a:r>
            <a:r>
              <a:rPr lang="en-US" sz="2400" dirty="0" smtClean="0">
                <a:latin typeface="Corbel" pitchFamily="34" charset="0"/>
              </a:rPr>
              <a:t>: </a:t>
            </a:r>
            <a:r>
              <a:rPr lang="en-US" sz="2400" i="1" dirty="0" smtClean="0">
                <a:latin typeface="Corbel" pitchFamily="34" charset="0"/>
              </a:rPr>
              <a:t>„</a:t>
            </a:r>
            <a:r>
              <a:rPr lang="en-US" sz="2400" i="1" dirty="0" err="1" smtClean="0">
                <a:latin typeface="Corbel" pitchFamily="34" charset="0"/>
              </a:rPr>
              <a:t>Ти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ли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ћеш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ми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начинити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кућу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да</a:t>
            </a:r>
            <a:r>
              <a:rPr lang="en-US" sz="2400" i="1" dirty="0" smtClean="0">
                <a:latin typeface="Corbel" pitchFamily="34" charset="0"/>
              </a:rPr>
              <a:t> у </a:t>
            </a:r>
            <a:r>
              <a:rPr lang="en-US" sz="2400" i="1" dirty="0" err="1" smtClean="0">
                <a:latin typeface="Corbel" pitchFamily="34" charset="0"/>
              </a:rPr>
              <a:t>њој</a:t>
            </a:r>
            <a:r>
              <a:rPr lang="en-US" sz="2400" i="1" dirty="0" smtClean="0">
                <a:latin typeface="Corbel" pitchFamily="34" charset="0"/>
              </a:rPr>
              <a:t> </a:t>
            </a:r>
            <a:r>
              <a:rPr lang="en-US" sz="2400" i="1" dirty="0" err="1" smtClean="0">
                <a:latin typeface="Corbel" pitchFamily="34" charset="0"/>
              </a:rPr>
              <a:t>наставам</a:t>
            </a:r>
            <a:r>
              <a:rPr lang="en-US" sz="2400" i="1" dirty="0" smtClean="0">
                <a:latin typeface="Corbel" pitchFamily="34" charset="0"/>
              </a:rPr>
              <a:t>?“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односно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ће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његов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наследник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сазидати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Храм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да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ће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утврдити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Царство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на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њему</a:t>
            </a:r>
            <a:endParaRPr lang="en-US" sz="2400" dirty="0" smtClean="0">
              <a:latin typeface="Corbel" pitchFamily="34" charset="0"/>
            </a:endParaRPr>
          </a:p>
          <a:p>
            <a:r>
              <a:rPr lang="en-US" sz="2400" dirty="0" err="1" smtClean="0">
                <a:latin typeface="Corbel" pitchFamily="34" charset="0"/>
              </a:rPr>
              <a:t>Давид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се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скрушава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пред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Господом</a:t>
            </a:r>
            <a:r>
              <a:rPr lang="en-US" sz="2400" dirty="0" smtClean="0">
                <a:latin typeface="Corbel" pitchFamily="34" charset="0"/>
              </a:rPr>
              <a:t>, </a:t>
            </a:r>
            <a:r>
              <a:rPr lang="en-US" sz="2400" dirty="0" err="1" smtClean="0">
                <a:latin typeface="Corbel" pitchFamily="34" charset="0"/>
              </a:rPr>
              <a:t>велича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Га</a:t>
            </a:r>
            <a:r>
              <a:rPr lang="en-US" sz="2400" dirty="0" smtClean="0">
                <a:latin typeface="Corbel" pitchFamily="34" charset="0"/>
              </a:rPr>
              <a:t> и </a:t>
            </a:r>
            <a:r>
              <a:rPr lang="en-US" sz="2400" dirty="0" err="1" smtClean="0">
                <a:latin typeface="Corbel" pitchFamily="34" charset="0"/>
              </a:rPr>
              <a:t>моли</a:t>
            </a:r>
            <a:r>
              <a:rPr lang="en-US" sz="2400" dirty="0" smtClean="0">
                <a:latin typeface="Corbel" pitchFamily="34" charset="0"/>
              </a:rPr>
              <a:t> </a:t>
            </a:r>
            <a:r>
              <a:rPr lang="en-US" sz="2400" dirty="0" err="1" smtClean="0">
                <a:latin typeface="Corbel" pitchFamily="34" charset="0"/>
              </a:rPr>
              <a:t>се</a:t>
            </a:r>
            <a:r>
              <a:rPr lang="en-US" sz="2400" dirty="0" smtClean="0">
                <a:latin typeface="Corbel" pitchFamily="34" charset="0"/>
              </a:rPr>
              <a:t> </a:t>
            </a:r>
            <a:endParaRPr lang="en-US" sz="2400" dirty="0">
              <a:latin typeface="Corbe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Solstice">
  <a:themeElements>
    <a:clrScheme name="Solstice">
      <a:dk1>
        <a:sysClr val="windowText" lastClr="000000"/>
      </a:dk1>
      <a:lt1>
        <a:sysClr val="window" lastClr="FFFFFF"/>
      </a:lt1>
      <a:dk2>
        <a:srgbClr val="4F271C"/>
      </a:dk2>
      <a:lt2>
        <a:srgbClr val="E7DEC9"/>
      </a:lt2>
      <a:accent1>
        <a:srgbClr val="3891A7"/>
      </a:accent1>
      <a:accent2>
        <a:srgbClr val="FEB80A"/>
      </a:accent2>
      <a:accent3>
        <a:srgbClr val="C32D2E"/>
      </a:accent3>
      <a:accent4>
        <a:srgbClr val="84AA33"/>
      </a:accent4>
      <a:accent5>
        <a:srgbClr val="964305"/>
      </a:accent5>
      <a:accent6>
        <a:srgbClr val="475A8D"/>
      </a:accent6>
      <a:hlink>
        <a:srgbClr val="8DC765"/>
      </a:hlink>
      <a:folHlink>
        <a:srgbClr val="AA8A14"/>
      </a:folHlink>
    </a:clrScheme>
    <a:fontScheme name="Solstice">
      <a:maj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휴먼매직체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ill Sans MT"/>
        <a:ea typeface=""/>
        <a:cs typeface=""/>
        <a:font script="Grek" typeface="Corbel"/>
        <a:font script="Cyrl" typeface="Corbel"/>
        <a:font script="Jpan" typeface="HGｺﾞｼｯｸE"/>
        <a:font script="Hang" typeface="HY엽서L"/>
        <a:font script="Hans" typeface="华文中宋"/>
        <a:font script="Hant" typeface="微軟正黑體"/>
        <a:font script="Arab" typeface="Majalla UI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inorFont>
    </a:fontScheme>
    <a:fmtScheme name="Solstice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53000"/>
              </a:schemeClr>
            </a:gs>
            <a:gs pos="50000">
              <a:schemeClr val="phClr">
                <a:tint val="42000"/>
                <a:satMod val="255000"/>
              </a:schemeClr>
            </a:gs>
            <a:gs pos="97000">
              <a:schemeClr val="phClr">
                <a:tint val="53000"/>
                <a:satMod val="260000"/>
              </a:schemeClr>
            </a:gs>
            <a:gs pos="100000">
              <a:schemeClr val="phClr">
                <a:tint val="56000"/>
                <a:satMod val="275000"/>
              </a:schemeClr>
            </a:gs>
          </a:gsLst>
          <a:path path="circle">
            <a:fillToRect l="50000" t="50000" r="50000" b="50000"/>
          </a:path>
        </a:gradFill>
        <a:gradFill rotWithShape="1">
          <a:gsLst>
            <a:gs pos="0">
              <a:schemeClr val="phClr">
                <a:tint val="92000"/>
                <a:satMod val="170000"/>
              </a:schemeClr>
            </a:gs>
            <a:gs pos="15000">
              <a:schemeClr val="phClr">
                <a:tint val="92000"/>
                <a:shade val="99000"/>
                <a:satMod val="170000"/>
              </a:schemeClr>
            </a:gs>
            <a:gs pos="62000">
              <a:schemeClr val="phClr">
                <a:tint val="96000"/>
                <a:shade val="80000"/>
                <a:satMod val="170000"/>
              </a:schemeClr>
            </a:gs>
            <a:gs pos="97000">
              <a:schemeClr val="phClr">
                <a:tint val="98000"/>
                <a:shade val="63000"/>
                <a:satMod val="170000"/>
              </a:schemeClr>
            </a:gs>
            <a:gs pos="100000">
              <a:schemeClr val="phClr">
                <a:shade val="62000"/>
                <a:satMod val="170000"/>
              </a:schemeClr>
            </a:gs>
          </a:gsLst>
          <a:path path="circle">
            <a:fillToRect l="50000" t="50000" r="50000" b="5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8700000"/>
            </a:lightRig>
          </a:scene3d>
          <a:sp3d contourW="12700">
            <a:bevelT w="0" h="0"/>
            <a:contourClr>
              <a:schemeClr val="phClr">
                <a:shade val="80000"/>
              </a:schemeClr>
            </a:contourClr>
          </a:sp3d>
        </a:effectStyle>
        <a:effectStyle>
          <a:effectLst>
            <a:outerShdw blurRad="63500" dist="25400" dir="5400000" rotWithShape="0">
              <a:srgbClr val="000000">
                <a:alpha val="43137"/>
              </a:srgbClr>
            </a:outerShdw>
          </a:effectLst>
          <a:scene3d>
            <a:camera prst="orthographicFront" fov="0">
              <a:rot lat="0" lon="0" rev="0"/>
            </a:camera>
            <a:lightRig rig="brightRoom" dir="tl">
              <a:rot lat="0" lon="0" rev="5400000"/>
            </a:lightRig>
          </a:scene3d>
          <a:sp3d contourW="12700">
            <a:bevelT w="25400" h="50800" prst="angle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Solstice</Template>
  <TotalTime>132</TotalTime>
  <Words>3313</Words>
  <Application>Microsoft Office PowerPoint</Application>
  <PresentationFormat>On-screen Show (4:3)</PresentationFormat>
  <Paragraphs>218</Paragraphs>
  <Slides>27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27</vt:i4>
      </vt:variant>
    </vt:vector>
  </HeadingPairs>
  <TitlesOfParts>
    <vt:vector size="28" baseType="lpstr">
      <vt:lpstr>Solstice</vt:lpstr>
      <vt:lpstr>Друга књига Самуилова</vt:lpstr>
      <vt:lpstr>  Глава 1 </vt:lpstr>
      <vt:lpstr>  Глава 2 </vt:lpstr>
      <vt:lpstr>  Глава 3 </vt:lpstr>
      <vt:lpstr>  Глава 4 </vt:lpstr>
      <vt:lpstr>  Глава 5 </vt:lpstr>
      <vt:lpstr>  Глава 6 – део 1 </vt:lpstr>
      <vt:lpstr>Slide 8</vt:lpstr>
      <vt:lpstr>  Глава 7 </vt:lpstr>
      <vt:lpstr>  Глава 8 </vt:lpstr>
      <vt:lpstr>  Глава 9 </vt:lpstr>
      <vt:lpstr>  Глава 10 </vt:lpstr>
      <vt:lpstr>  Глава 11 </vt:lpstr>
      <vt:lpstr>  Глава 12 </vt:lpstr>
      <vt:lpstr>  Глава 13 </vt:lpstr>
      <vt:lpstr>  Глава 14 </vt:lpstr>
      <vt:lpstr>  Глава 15 </vt:lpstr>
      <vt:lpstr>  Глава 16 </vt:lpstr>
      <vt:lpstr>  Глава 17 </vt:lpstr>
      <vt:lpstr>  Глава 18 </vt:lpstr>
      <vt:lpstr>  Глава 19 </vt:lpstr>
      <vt:lpstr>  Глава 20 </vt:lpstr>
      <vt:lpstr>  Глава 21 </vt:lpstr>
      <vt:lpstr>  Глава 22-23 </vt:lpstr>
      <vt:lpstr>  Глава 24 </vt:lpstr>
      <vt:lpstr>   Преглед  </vt:lpstr>
      <vt:lpstr>   Преглед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Друга књига Самуилова</dc:title>
  <dc:creator>Korisnik</dc:creator>
  <cp:lastModifiedBy>Zeljko</cp:lastModifiedBy>
  <cp:revision>16</cp:revision>
  <dcterms:created xsi:type="dcterms:W3CDTF">2014-01-10T12:37:31Z</dcterms:created>
  <dcterms:modified xsi:type="dcterms:W3CDTF">2015-12-07T15:57:22Z</dcterms:modified>
</cp:coreProperties>
</file>