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2954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Cyrl-RS" sz="4400" dirty="0" smtClean="0">
                <a:latin typeface="Times New Roman" pitchFamily="18" charset="0"/>
                <a:cs typeface="Times New Roman" pitchFamily="18" charset="0"/>
              </a:rPr>
              <a:t>њига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sr-Cyrl-RS" sz="4400" dirty="0" smtClean="0">
                <a:latin typeface="Times New Roman" pitchFamily="18" charset="0"/>
                <a:cs typeface="Times New Roman" pitchFamily="18" charset="0"/>
              </a:rPr>
              <a:t>Јестири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Старозаветна </a:t>
            </a:r>
            <a:r>
              <a:rPr lang="sr-Cyrl-B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историја</a:t>
            </a:r>
            <a: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вежбе -</a:t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асистент Ненад Божовић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Глава 8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400" dirty="0" smtClean="0"/>
              <a:t>Асвир преузима кућу Аманову и даје је Јестири и Мардохеју; Јестира поставља Мардохеја над кућом Амановом</a:t>
            </a:r>
            <a:endParaRPr lang="en-US" sz="2400" dirty="0" smtClean="0"/>
          </a:p>
          <a:p>
            <a:r>
              <a:rPr lang="sr-Cyrl-RS" sz="2400" dirty="0" smtClean="0"/>
              <a:t>Јестира плачно моли цара да се опозове Аманова наредба о погрому Јевреја што цар и одобрава</a:t>
            </a:r>
            <a:endParaRPr lang="en-US" sz="2400" dirty="0" smtClean="0"/>
          </a:p>
          <a:p>
            <a:r>
              <a:rPr lang="sr-Cyrl-RS" sz="2400" dirty="0" smtClean="0"/>
              <a:t>цар даје свој прстен да се писма која пишу Јестира и Мардохеј њиме запечате</a:t>
            </a:r>
            <a:endParaRPr lang="en-US" sz="2400" dirty="0" smtClean="0"/>
          </a:p>
          <a:p>
            <a:r>
              <a:rPr lang="sr-Cyrl-RS" sz="2400" dirty="0" smtClean="0"/>
              <a:t>царски писари састављају писмо и шаљу у све крајеве земље: Јудејцима је дозвољено да се бране ако их неко нападне </a:t>
            </a:r>
            <a:endParaRPr lang="en-US" sz="2400" dirty="0" smtClean="0"/>
          </a:p>
          <a:p>
            <a:r>
              <a:rPr lang="sr-Cyrl-RS" sz="2400" dirty="0" smtClean="0"/>
              <a:t>Јудејци праве славље због новог царског указа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Глава 9-10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400" dirty="0" smtClean="0"/>
              <a:t>освета Јевреја непријатељима који су планирали погром</a:t>
            </a:r>
            <a:endParaRPr lang="en-US" sz="2400" dirty="0" smtClean="0"/>
          </a:p>
          <a:p>
            <a:r>
              <a:rPr lang="sr-Cyrl-RS" sz="2400" dirty="0" smtClean="0"/>
              <a:t>у Сусану побијено пет стотина људи и десет синова Аманових</a:t>
            </a:r>
            <a:endParaRPr lang="en-US" sz="2400" dirty="0" smtClean="0"/>
          </a:p>
          <a:p>
            <a:r>
              <a:rPr lang="sr-Cyrl-RS" sz="2400" dirty="0" smtClean="0"/>
              <a:t>ст. 15: „али на плен не дигоше руке своје“</a:t>
            </a:r>
            <a:endParaRPr lang="en-US" sz="2400" dirty="0" smtClean="0"/>
          </a:p>
          <a:p>
            <a:r>
              <a:rPr lang="sr-Cyrl-RS" sz="2400" dirty="0" smtClean="0"/>
              <a:t>окупљање Јевреја у великим градовима и прослава дана спасења </a:t>
            </a:r>
            <a:endParaRPr lang="en-US" sz="2400" dirty="0" smtClean="0"/>
          </a:p>
          <a:p>
            <a:r>
              <a:rPr lang="sr-Cyrl-RS" sz="2400" dirty="0" smtClean="0"/>
              <a:t>установљење празника Пурима као сећања на дан избављења </a:t>
            </a:r>
            <a:endParaRPr lang="en-US" sz="2400" dirty="0" smtClean="0"/>
          </a:p>
          <a:p>
            <a:r>
              <a:rPr lang="sr-Cyrl-RS" sz="2400" dirty="0" smtClean="0"/>
              <a:t>Мардохеј постаје славан у свим крајевима земље – сведочанства о Мардохеју налазе се у персијским хроникама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О настанку књиге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762000"/>
            <a:ext cx="7620000" cy="57912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000" dirty="0" smtClean="0"/>
              <a:t>Писац Јест добро познаје обичаје персијског двора (наводи имена седам кнезова које исто наводи и Херодот), начин слања поште (царски прстен), начин опхођења према цару (поклоњење и скиптар), доброчиниоци су прослављани, а завереници убијани.</a:t>
            </a:r>
          </a:p>
          <a:p>
            <a:endParaRPr lang="en-US" sz="2000" dirty="0" smtClean="0"/>
          </a:p>
          <a:p>
            <a:r>
              <a:rPr lang="sr-Cyrl-RS" sz="2000" dirty="0" smtClean="0"/>
              <a:t>Ипак, остали историјски извори не наводе име Мардохеја нити Јестире у доба од 7.-12. године када је Ксеркс </a:t>
            </a:r>
            <a:r>
              <a:rPr lang="de-DE" sz="2000" dirty="0" smtClean="0"/>
              <a:t>I </a:t>
            </a:r>
            <a:r>
              <a:rPr lang="sr-Cyrl-RS" sz="2000" dirty="0" smtClean="0"/>
              <a:t>владао (у то време је био у ратовима против Грка). Ако је Мардохеј дошао у Вавилон са Јоахином 597. г.п.Х, онда је у време дешавања књиге имао 120 година, а Јестира нешто мање. </a:t>
            </a:r>
            <a:endParaRPr lang="en-US" sz="2000" dirty="0" smtClean="0"/>
          </a:p>
          <a:p>
            <a:endParaRPr lang="sr-Cyrl-RS" sz="2000" dirty="0" smtClean="0"/>
          </a:p>
          <a:p>
            <a:r>
              <a:rPr lang="sr-Cyrl-RS" sz="2000" dirty="0" smtClean="0"/>
              <a:t>место настанка је источна дијаспора, а време настанка највероватније 3. в.п.Х у доба сукоба после Александра Великог у којем је било опасности од погрома над Јеврејима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Поука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400" dirty="0" smtClean="0"/>
              <a:t>Јест ни на једном месту не помиње Божије име; Јест је прича о установљењу Пурима, део националне историје Јевреја</a:t>
            </a:r>
            <a:endParaRPr lang="en-US" sz="2400" dirty="0" smtClean="0"/>
          </a:p>
          <a:p>
            <a:r>
              <a:rPr lang="sr-Cyrl-RS" sz="2400" dirty="0" smtClean="0"/>
              <a:t>шири теолошки оквир Јест дају Септуагинтини додаци</a:t>
            </a:r>
            <a:endParaRPr lang="en-US" sz="2400" dirty="0" smtClean="0"/>
          </a:p>
          <a:p>
            <a:r>
              <a:rPr lang="sr-Cyrl-RS" sz="2400" dirty="0" smtClean="0"/>
              <a:t>паралела између Јудите и Јосифа – странац који напредује на двору и који је одан владару</a:t>
            </a:r>
          </a:p>
          <a:p>
            <a:r>
              <a:rPr lang="sr-Cyrl-RS" sz="2400" dirty="0" smtClean="0"/>
              <a:t>Поука: Јевреји су лојални поданици царства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Глава </a:t>
            </a:r>
            <a:r>
              <a:rPr lang="en-US" sz="3600" dirty="0" smtClean="0">
                <a:latin typeface="+mn-lt"/>
                <a:cs typeface="Times New Roman" pitchFamily="18" charset="0"/>
              </a:rPr>
              <a:t>1</a:t>
            </a:r>
            <a:r>
              <a:rPr lang="sr-Cyrl-RS" sz="3600" dirty="0" smtClean="0">
                <a:latin typeface="+mn-lt"/>
                <a:cs typeface="Times New Roman" pitchFamily="18" charset="0"/>
              </a:rPr>
              <a:t>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400" dirty="0" smtClean="0"/>
              <a:t>почетак књиге: Асвир (</a:t>
            </a:r>
            <a:r>
              <a:rPr lang="en-US" sz="2400" dirty="0" err="1" smtClean="0"/>
              <a:t>Ahasveros</a:t>
            </a:r>
            <a:r>
              <a:rPr lang="en-US" sz="2400" dirty="0" smtClean="0"/>
              <a:t> </a:t>
            </a:r>
            <a:r>
              <a:rPr lang="sr-Cyrl-RS" sz="2400" dirty="0" smtClean="0"/>
              <a:t>= </a:t>
            </a:r>
            <a:r>
              <a:rPr lang="en-US" sz="2400" dirty="0" smtClean="0"/>
              <a:t>Xerxes</a:t>
            </a:r>
            <a:r>
              <a:rPr lang="sr-Cyrl-RS" sz="2400" dirty="0" smtClean="0"/>
              <a:t>), цар персијски, столује у Сусану (485-465 п.Х.)</a:t>
            </a:r>
            <a:endParaRPr lang="en-US" sz="2400" dirty="0" smtClean="0"/>
          </a:p>
          <a:p>
            <a:r>
              <a:rPr lang="sr-Cyrl-RS" sz="2400" dirty="0" smtClean="0"/>
              <a:t>Асвир сазива раскошну гозбу за племство и војсковође како би показао своју славу и моћ </a:t>
            </a:r>
            <a:endParaRPr lang="en-US" sz="2400" dirty="0" smtClean="0"/>
          </a:p>
          <a:p>
            <a:r>
              <a:rPr lang="sr-Cyrl-RS" sz="2400" dirty="0" smtClean="0"/>
              <a:t>царица Астина прави гозбу за жене у царском двору</a:t>
            </a:r>
            <a:endParaRPr lang="en-US" sz="2400" dirty="0" smtClean="0"/>
          </a:p>
          <a:p>
            <a:r>
              <a:rPr lang="sr-Cyrl-RS" sz="2400" dirty="0" smtClean="0"/>
              <a:t>Асвир позива Астину да дође к њему и пред свима покаже своју лепоту, али она одбија</a:t>
            </a:r>
            <a:endParaRPr lang="en-US" sz="2400" dirty="0" smtClean="0"/>
          </a:p>
          <a:p>
            <a:r>
              <a:rPr lang="sr-Cyrl-RS" sz="2400" dirty="0" smtClean="0"/>
              <a:t>Астино одбијање буди гнев у цару и он сазива савет кнезова да расправи даље поступке</a:t>
            </a:r>
            <a:endParaRPr lang="en-US" sz="2400" dirty="0" smtClean="0"/>
          </a:p>
          <a:p>
            <a:r>
              <a:rPr lang="sr-Cyrl-RS" sz="2400" dirty="0" smtClean="0"/>
              <a:t>један кнез саветује цара да за непослушање изабере себи лепшу и млађу на њено место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239000" cy="990600"/>
          </a:xfrm>
        </p:spPr>
        <p:txBody>
          <a:bodyPr/>
          <a:lstStyle/>
          <a:p>
            <a:r>
              <a:rPr lang="sr-Cyrl-RS" dirty="0" smtClean="0"/>
              <a:t>Персијско царство</a:t>
            </a:r>
            <a:endParaRPr lang="en-US" dirty="0"/>
          </a:p>
        </p:txBody>
      </p:sp>
      <p:pic>
        <p:nvPicPr>
          <p:cNvPr id="4" name="Content Placeholder 3" descr="pers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73547" y="1676400"/>
            <a:ext cx="7970453" cy="438879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Глава 2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696200" cy="64770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100" dirty="0" smtClean="0"/>
              <a:t>Асвир припрема гозбу на којој ће се показати најлепше девојке из царства</a:t>
            </a:r>
            <a:endParaRPr lang="en-US" sz="2100" dirty="0" smtClean="0"/>
          </a:p>
          <a:p>
            <a:r>
              <a:rPr lang="sr-Cyrl-RS" sz="2100" dirty="0" smtClean="0"/>
              <a:t>Мардохеј из племена Венијаминова који је био одведен у Вавилон под Навуходоносором одгаја Јестиру којој је право име (јеврејско) Адаса (значи мирта); Јестира од вав. Естер (име богиње Иштар)</a:t>
            </a:r>
            <a:endParaRPr lang="en-US" sz="2100" dirty="0" smtClean="0"/>
          </a:p>
          <a:p>
            <a:r>
              <a:rPr lang="sr-Cyrl-RS" sz="2100" dirty="0" smtClean="0"/>
              <a:t>Мардохеј шаље Јестиру на царски двор са заповешћу да не говори о свом пореклу</a:t>
            </a:r>
            <a:endParaRPr lang="en-US" sz="2100" dirty="0" smtClean="0"/>
          </a:p>
          <a:p>
            <a:r>
              <a:rPr lang="sr-Cyrl-RS" sz="2100" dirty="0" smtClean="0"/>
              <a:t>Мардохеј долази у Сусан и стално проверава шта ће бити са Јестиром</a:t>
            </a:r>
            <a:endParaRPr lang="en-US" sz="2100" dirty="0" smtClean="0"/>
          </a:p>
          <a:p>
            <a:r>
              <a:rPr lang="sr-Cyrl-RS" sz="2100" dirty="0" smtClean="0"/>
              <a:t>Јестира бива примљена на царски двор и бива показана цару</a:t>
            </a:r>
            <a:endParaRPr lang="en-US" sz="2100" dirty="0" smtClean="0"/>
          </a:p>
          <a:p>
            <a:r>
              <a:rPr lang="sr-Cyrl-RS" sz="2100" dirty="0" smtClean="0"/>
              <a:t>цару се Јестира веома свидела и заволео је и стекао велико поверење у њу </a:t>
            </a:r>
            <a:endParaRPr lang="en-US" sz="2100" dirty="0" smtClean="0"/>
          </a:p>
          <a:p>
            <a:r>
              <a:rPr lang="sr-Cyrl-RS" sz="2100" dirty="0" smtClean="0"/>
              <a:t>Мардохеј сазнаје за заверу царских чувара Вихтана и Тевеса и говори Јестири како би саопштила цару; цар кажњава заверенике смрћу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543800" cy="609600"/>
          </a:xfrm>
        </p:spPr>
        <p:txBody>
          <a:bodyPr>
            <a:normAutofit fontScale="90000"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Глава 3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53340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pPr>
              <a:buNone/>
            </a:pPr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400" dirty="0" smtClean="0"/>
              <a:t>кнез Аман напредује у служби царевој и бива постављен над многима који му се клањаху</a:t>
            </a:r>
          </a:p>
          <a:p>
            <a:endParaRPr lang="en-US" sz="2400" dirty="0" smtClean="0"/>
          </a:p>
          <a:p>
            <a:r>
              <a:rPr lang="sr-Cyrl-RS" sz="2400" dirty="0" smtClean="0"/>
              <a:t>Мардохеј одбија клањање Аману; Аман жели да уништи не само Мардохеја већ сав народ јудејски</a:t>
            </a:r>
            <a:endParaRPr lang="en-US" sz="2400" dirty="0" smtClean="0"/>
          </a:p>
          <a:p>
            <a:endParaRPr lang="sr-Cyrl-RS" sz="2400" dirty="0" smtClean="0"/>
          </a:p>
          <a:p>
            <a:r>
              <a:rPr lang="sr-Cyrl-RS" sz="2400" dirty="0" smtClean="0"/>
              <a:t>Аман клевета Јевреје пред Асвиром говорећи да они имају другачије законе и да су нелојални цару те да ако цар само пожели он може да их истреби и да њихов иметак преда у царску ризницу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Глава 4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400" dirty="0" smtClean="0"/>
              <a:t>Мардохеј упозорава Јестиру; Јестира испрва одбија да иде цару, јер </a:t>
            </a:r>
            <a:r>
              <a:rPr lang="sr-Cyrl-RS" sz="2400" i="1" dirty="0" smtClean="0"/>
              <a:t>„не може се цару ићи непозван“</a:t>
            </a:r>
          </a:p>
          <a:p>
            <a:endParaRPr lang="en-US" sz="2400" dirty="0" smtClean="0"/>
          </a:p>
          <a:p>
            <a:r>
              <a:rPr lang="sr-Cyrl-RS" sz="2400" dirty="0" smtClean="0"/>
              <a:t>Мардохеј саветује ст. 13-14: </a:t>
            </a:r>
            <a:r>
              <a:rPr lang="sr-Cyrl-RS" sz="2400" i="1" dirty="0" smtClean="0"/>
              <a:t>„Немој мислити да ћеш се мимо све Јудејце избавити у дому царву. Јер ако ти будеш ћутала сада, доћи ће помоћ и избављење Јудејцима са друге стране, а ти и дом оца твога погинућете. И ко зна ниси ли због часа као што је овај дошла до царства“.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Глава 5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400" dirty="0" smtClean="0"/>
              <a:t>Јестира мимо закона позива на обед цара Асвира и кнеза Амана и иако није по правилу цар прихвата позив због љубави према њој</a:t>
            </a:r>
          </a:p>
          <a:p>
            <a:endParaRPr lang="en-US" sz="2400" dirty="0" smtClean="0"/>
          </a:p>
          <a:p>
            <a:r>
              <a:rPr lang="sr-Cyrl-RS" sz="2400" dirty="0" smtClean="0"/>
              <a:t>Аман одлази весео и поносан са обеда, али се сневесели кад виде Мардохеја у пролазу </a:t>
            </a:r>
            <a:endParaRPr lang="en-US" sz="2400" dirty="0" smtClean="0"/>
          </a:p>
          <a:p>
            <a:endParaRPr lang="sr-Cyrl-RS" sz="2400" dirty="0" smtClean="0"/>
          </a:p>
          <a:p>
            <a:r>
              <a:rPr lang="sr-Cyrl-RS" sz="2400" dirty="0" smtClean="0"/>
              <a:t>Аман планира убиство Мардохеја на вешалима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Глава 6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400" dirty="0" smtClean="0"/>
              <a:t>те ноћи цар не могаше заспати и шаље по царске хронике те види да је Мардохеј открио заверу, а није био награђен</a:t>
            </a:r>
          </a:p>
          <a:p>
            <a:endParaRPr lang="en-US" sz="2400" dirty="0" smtClean="0"/>
          </a:p>
          <a:p>
            <a:r>
              <a:rPr lang="sr-Cyrl-RS" sz="2400" dirty="0" smtClean="0"/>
              <a:t>Аман долази цару да предложи вешање Мардохеја, а цар наређује да се Мардохеј посади на коња и по граду у царском оделу и царском венцу прослави као одани дворанин </a:t>
            </a:r>
            <a:endParaRPr lang="en-US" sz="2400" dirty="0" smtClean="0"/>
          </a:p>
          <a:p>
            <a:endParaRPr lang="sr-Cyrl-RS" sz="2400" dirty="0" smtClean="0"/>
          </a:p>
          <a:p>
            <a:r>
              <a:rPr lang="sr-Cyrl-RS" sz="2400" dirty="0" smtClean="0"/>
              <a:t>Аман извршава наређење и одлази кући понижен и покривене главе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  <a:cs typeface="Times New Roman" pitchFamily="18" charset="0"/>
              </a:rPr>
              <a:t>  Глава 7 </a:t>
            </a:r>
            <a:endParaRPr lang="en-US" sz="36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endParaRPr lang="sr-Cyrl-RS" sz="2400" dirty="0" smtClean="0">
              <a:cs typeface="Times New Roman" pitchFamily="18" charset="0"/>
            </a:endParaRPr>
          </a:p>
          <a:p>
            <a:r>
              <a:rPr lang="sr-Cyrl-RS" sz="2400" dirty="0" smtClean="0"/>
              <a:t>Јестира поново позива на обед Асвира и Амана и „моли за свој живот и живот свога народа“ </a:t>
            </a:r>
          </a:p>
          <a:p>
            <a:endParaRPr lang="en-US" sz="2400" dirty="0" smtClean="0"/>
          </a:p>
          <a:p>
            <a:r>
              <a:rPr lang="sr-Cyrl-RS" sz="2400" dirty="0" smtClean="0"/>
              <a:t>Асвир онда сазнаје за указ који је потписао о погрому Јевреја у царству и открива план Аманов који је плод љубоморе</a:t>
            </a:r>
            <a:endParaRPr lang="en-US" sz="2400" dirty="0" smtClean="0"/>
          </a:p>
          <a:p>
            <a:endParaRPr lang="sr-Cyrl-RS" sz="2400" dirty="0" smtClean="0"/>
          </a:p>
          <a:p>
            <a:r>
              <a:rPr lang="sr-Cyrl-RS" sz="2400" dirty="0" smtClean="0"/>
              <a:t>Асвир наређује да се Аман погуби и то на вешалима која је припремио за Мардохеја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</TotalTime>
  <Words>880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Kњига o Јестири</vt:lpstr>
      <vt:lpstr>  Глава 1 </vt:lpstr>
      <vt:lpstr>Персијско царство</vt:lpstr>
      <vt:lpstr>  Глава 2 </vt:lpstr>
      <vt:lpstr>  Глава 3 </vt:lpstr>
      <vt:lpstr>  Глава 4 </vt:lpstr>
      <vt:lpstr>  Глава 5 </vt:lpstr>
      <vt:lpstr>  Глава 6 </vt:lpstr>
      <vt:lpstr>  Глава 7 </vt:lpstr>
      <vt:lpstr>  Глава 8 </vt:lpstr>
      <vt:lpstr>  Глава 9-10 </vt:lpstr>
      <vt:lpstr>  О настанку књиге </vt:lpstr>
      <vt:lpstr>  Поука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Kњига o Јестири</dc:title>
  <dc:creator>Korisnik</dc:creator>
  <cp:lastModifiedBy>Zeljko</cp:lastModifiedBy>
  <cp:revision>13</cp:revision>
  <dcterms:created xsi:type="dcterms:W3CDTF">2006-08-16T00:00:00Z</dcterms:created>
  <dcterms:modified xsi:type="dcterms:W3CDTF">2015-12-07T15:57:59Z</dcterms:modified>
</cp:coreProperties>
</file>