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73" r:id="rId8"/>
    <p:sldId id="263" r:id="rId9"/>
    <p:sldId id="264" r:id="rId10"/>
    <p:sldId id="265" r:id="rId11"/>
    <p:sldId id="266" r:id="rId12"/>
    <p:sldId id="267" r:id="rId13"/>
    <p:sldId id="268" r:id="rId14"/>
    <p:sldId id="274"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87ED42A-7947-440E-94CE-BA8E1287F92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7ED42A-7947-440E-94CE-BA8E1287F92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7ED42A-7947-440E-94CE-BA8E1287F92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7ED42A-7947-440E-94CE-BA8E1287F9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15772CC-2E68-44DE-98D0-F91604A42308}"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7ED42A-7947-440E-94CE-BA8E1287F92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5772CC-2E68-44DE-98D0-F91604A42308}" type="datetimeFigureOut">
              <a:rPr lang="en-US" smtClean="0"/>
              <a:pPr/>
              <a:t>12/7/2015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87ED42A-7947-440E-94CE-BA8E1287F92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295400"/>
            <a:ext cx="7406640" cy="1472184"/>
          </a:xfrm>
        </p:spPr>
        <p:txBody>
          <a:bodyPr>
            <a:normAutofit/>
          </a:bodyPr>
          <a:lstStyle/>
          <a:p>
            <a:pPr algn="ctr"/>
            <a:r>
              <a:rPr lang="en-US" sz="4400" dirty="0" smtClean="0">
                <a:latin typeface="Times New Roman" pitchFamily="18" charset="0"/>
                <a:cs typeface="Times New Roman" pitchFamily="18" charset="0"/>
              </a:rPr>
              <a:t>K</a:t>
            </a:r>
            <a:r>
              <a:rPr lang="sr-Cyrl-RS" sz="4400" dirty="0" smtClean="0">
                <a:latin typeface="Times New Roman" pitchFamily="18" charset="0"/>
                <a:cs typeface="Times New Roman" pitchFamily="18" charset="0"/>
              </a:rPr>
              <a:t>њига </a:t>
            </a:r>
            <a:r>
              <a:rPr lang="en-US" sz="4400" dirty="0" smtClean="0">
                <a:latin typeface="Times New Roman" pitchFamily="18" charset="0"/>
                <a:cs typeface="Times New Roman" pitchFamily="18" charset="0"/>
              </a:rPr>
              <a:t>o </a:t>
            </a:r>
            <a:r>
              <a:rPr lang="sr-Cyrl-RS" sz="4400" dirty="0" smtClean="0">
                <a:latin typeface="Times New Roman" pitchFamily="18" charset="0"/>
                <a:cs typeface="Times New Roman" pitchFamily="18" charset="0"/>
              </a:rPr>
              <a:t>Јудити</a:t>
            </a:r>
            <a:endParaRPr lang="en-US" sz="4400" dirty="0">
              <a:latin typeface="Times New Roman" pitchFamily="18" charset="0"/>
              <a:cs typeface="Times New Roman" pitchFamily="18" charset="0"/>
            </a:endParaRPr>
          </a:p>
        </p:txBody>
      </p:sp>
      <p:sp>
        <p:nvSpPr>
          <p:cNvPr id="3" name="Subtitle 2"/>
          <p:cNvSpPr>
            <a:spLocks noGrp="1"/>
          </p:cNvSpPr>
          <p:nvPr>
            <p:ph type="subTitle" idx="1"/>
          </p:nvPr>
        </p:nvSpPr>
        <p:spPr>
          <a:xfrm>
            <a:off x="1524000" y="4114800"/>
            <a:ext cx="7406640" cy="1752600"/>
          </a:xfrm>
        </p:spPr>
        <p:txBody>
          <a:bodyPr>
            <a:normAutofit/>
          </a:bodyPr>
          <a:lstStyle/>
          <a:p>
            <a:pPr algn="ctr"/>
            <a:r>
              <a:rPr lang="sr-Cyrl-RS" sz="2800" dirty="0" smtClean="0">
                <a:solidFill>
                  <a:schemeClr val="tx1"/>
                </a:solidFill>
                <a:latin typeface="Times New Roman" pitchFamily="18" charset="0"/>
                <a:cs typeface="Times New Roman" pitchFamily="18" charset="0"/>
              </a:rPr>
              <a:t>Старозаветна </a:t>
            </a:r>
            <a:r>
              <a:rPr lang="sr-Cyrl-BA" sz="2800" smtClean="0">
                <a:solidFill>
                  <a:schemeClr val="tx1"/>
                </a:solidFill>
                <a:latin typeface="Times New Roman" pitchFamily="18" charset="0"/>
                <a:cs typeface="Times New Roman" pitchFamily="18" charset="0"/>
              </a:rPr>
              <a:t>историја</a:t>
            </a:r>
            <a:r>
              <a:rPr lang="de-DE" sz="2800" dirty="0" smtClean="0">
                <a:solidFill>
                  <a:schemeClr val="tx1"/>
                </a:solidFill>
                <a:latin typeface="Times New Roman" pitchFamily="18" charset="0"/>
                <a:cs typeface="Times New Roman" pitchFamily="18" charset="0"/>
              </a:rPr>
              <a:t/>
            </a:r>
            <a:br>
              <a:rPr lang="de-DE" sz="2800" dirty="0" smtClean="0">
                <a:solidFill>
                  <a:schemeClr val="tx1"/>
                </a:solidFill>
                <a:latin typeface="Times New Roman" pitchFamily="18" charset="0"/>
                <a:cs typeface="Times New Roman" pitchFamily="18" charset="0"/>
              </a:rPr>
            </a:br>
            <a:r>
              <a:rPr lang="sr-Cyrl-RS" sz="2800" dirty="0" smtClean="0">
                <a:solidFill>
                  <a:schemeClr val="tx1"/>
                </a:solidFill>
                <a:latin typeface="Times New Roman" pitchFamily="18" charset="0"/>
                <a:cs typeface="Times New Roman" pitchFamily="18" charset="0"/>
              </a:rPr>
              <a:t>- вежбе -</a:t>
            </a:r>
            <a:br>
              <a:rPr lang="sr-Cyrl-RS" sz="2800" dirty="0" smtClean="0">
                <a:solidFill>
                  <a:schemeClr val="tx1"/>
                </a:solidFill>
                <a:latin typeface="Times New Roman" pitchFamily="18" charset="0"/>
                <a:cs typeface="Times New Roman" pitchFamily="18" charset="0"/>
              </a:rPr>
            </a:br>
            <a:r>
              <a:rPr lang="sr-Cyrl-RS" sz="2800" dirty="0" smtClean="0">
                <a:solidFill>
                  <a:schemeClr val="tx1"/>
                </a:solidFill>
                <a:latin typeface="Times New Roman" pitchFamily="18" charset="0"/>
                <a:cs typeface="Times New Roman" pitchFamily="18" charset="0"/>
              </a:rPr>
              <a:t/>
            </a:r>
            <a:br>
              <a:rPr lang="sr-Cyrl-RS" sz="2800" dirty="0" smtClean="0">
                <a:solidFill>
                  <a:schemeClr val="tx1"/>
                </a:solidFill>
                <a:latin typeface="Times New Roman" pitchFamily="18" charset="0"/>
                <a:cs typeface="Times New Roman" pitchFamily="18" charset="0"/>
              </a:rPr>
            </a:br>
            <a:r>
              <a:rPr lang="sr-Cyrl-RS" sz="1800" dirty="0" smtClean="0">
                <a:solidFill>
                  <a:schemeClr val="tx1"/>
                </a:solidFill>
                <a:latin typeface="Times New Roman" pitchFamily="18" charset="0"/>
                <a:cs typeface="Times New Roman" pitchFamily="18" charset="0"/>
              </a:rPr>
              <a:t>асистент Ненад Божовић</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8 </a:t>
            </a:r>
            <a:endParaRPr lang="en-US" sz="3600" dirty="0">
              <a:latin typeface="+mn-lt"/>
              <a:cs typeface="Times New Roman" pitchFamily="18" charset="0"/>
            </a:endParaRPr>
          </a:p>
        </p:txBody>
      </p:sp>
      <p:sp>
        <p:nvSpPr>
          <p:cNvPr id="3" name="Content Placeholder 2"/>
          <p:cNvSpPr>
            <a:spLocks noGrp="1"/>
          </p:cNvSpPr>
          <p:nvPr>
            <p:ph idx="1"/>
          </p:nvPr>
        </p:nvSpPr>
        <p:spPr>
          <a:xfrm>
            <a:off x="1219200" y="685800"/>
            <a:ext cx="7620000" cy="5791200"/>
          </a:xfrm>
        </p:spPr>
        <p:txBody>
          <a:bodyPr>
            <a:noAutofit/>
          </a:bodyPr>
          <a:lstStyle/>
          <a:p>
            <a:endParaRPr lang="sr-Cyrl-RS" sz="2400" dirty="0" smtClean="0">
              <a:cs typeface="Times New Roman" pitchFamily="18" charset="0"/>
            </a:endParaRPr>
          </a:p>
          <a:p>
            <a:r>
              <a:rPr lang="sr-Cyrl-RS" sz="2400" dirty="0" smtClean="0"/>
              <a:t>представљање Јудите из племена Симеонова, богобојажљиве удовице којој је муж оставио велико имање која „бјеше лијепа изгледом и красна лицем веома“</a:t>
            </a:r>
            <a:endParaRPr lang="en-US" sz="2400" dirty="0" smtClean="0"/>
          </a:p>
          <a:p>
            <a:r>
              <a:rPr lang="sr-Cyrl-RS" sz="2400" dirty="0" smtClean="0"/>
              <a:t>Јудита чује о опасности која је задесила град Ветилују и позива старешине градске и критикује их што су поставили Богу „рок“ од пет дана да их спаси: </a:t>
            </a:r>
          </a:p>
          <a:p>
            <a:r>
              <a:rPr lang="sr-Cyrl-RS" sz="2400" i="1" dirty="0" smtClean="0"/>
              <a:t>„Јер ако не жели у току пет дана да нам помогне, Он има власт у које хоће дане да нас покрије или да нас погуби пред лицем непријатеља наших. Па ви не дајте јемство савјетима Господа Бога нашега, јер није као човјеку Богу претити, нити као сину човечијем судити“</a:t>
            </a:r>
            <a:endParaRPr lang="en-US" sz="2400" i="1" dirty="0" smtClean="0"/>
          </a:p>
          <a:p>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8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Јудита говори да се неће то ропство претворити у благодат него у бешчашће и да треба заблагодарити Господу који куша, јер је исто тако кушао Аврама и Јакова и проверавао срца отаца</a:t>
            </a:r>
            <a:endParaRPr lang="en-US" sz="2400" dirty="0" smtClean="0"/>
          </a:p>
          <a:p>
            <a:r>
              <a:rPr lang="sr-Cyrl-RS" sz="2400" dirty="0" smtClean="0"/>
              <a:t>старешине градске моле Јудиту да се помоли Богу да дође киша и напуни бунаре</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9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Јудита вапи за спас народа; понавља сва дела која је Господ учинио за Израиљ и да погледа на гордост непријатеља који се уздају у своју силу да оскрнаве светињу</a:t>
            </a:r>
            <a:endParaRPr lang="en-US" sz="2400" dirty="0" smtClean="0"/>
          </a:p>
          <a:p>
            <a:r>
              <a:rPr lang="sr-Cyrl-RS" sz="2400" dirty="0" smtClean="0"/>
              <a:t>ст. 11 </a:t>
            </a:r>
            <a:r>
              <a:rPr lang="sr-Cyrl-RS" sz="2400" i="1" dirty="0" smtClean="0"/>
              <a:t>„Јер није у мноштву снага твоја, нити владање твоје у моћнима, него си Бог смирених, малих си Помоћник, Заступник немоћних, очајника Покровитељ, безнадежних Спаситељ. Дај ми реч и лукавост да их раним и смождим, оне који против Завета твога и Дома освећења твога и врха Сионског и дома опстанка смишљају суровости“</a:t>
            </a:r>
            <a:endParaRPr lang="en-US" sz="24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10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Јудита скида кострет и облачи се у најлепше рухо: ставља наушнице и огрлице, сандале и шарене покрове, маже се мирисима и распушта косу</a:t>
            </a:r>
            <a:endParaRPr lang="en-US" sz="2400" dirty="0" smtClean="0"/>
          </a:p>
          <a:p>
            <a:r>
              <a:rPr lang="sr-Cyrl-RS" sz="2400" dirty="0" smtClean="0"/>
              <a:t>старешине градске је уз благослове отпуштају и она одлази к Олоферну</a:t>
            </a:r>
            <a:endParaRPr lang="en-US" sz="2400" dirty="0" smtClean="0"/>
          </a:p>
          <a:p>
            <a:r>
              <a:rPr lang="sr-Cyrl-RS" sz="2400" dirty="0" smtClean="0"/>
              <a:t>предстражи говори да је побегла од свог народа, јер је „познала“ да су побеђени, али да жели Олоферну да каже на који начин ће их освојити тако да не погине ниједан војник и стража је пропушта</a:t>
            </a:r>
            <a:endParaRPr lang="en-US" sz="2400" dirty="0" smtClean="0"/>
          </a:p>
          <a:p>
            <a:r>
              <a:rPr lang="sr-Cyrl-RS" sz="2400" dirty="0" smtClean="0"/>
              <a:t>ст. 23 </a:t>
            </a:r>
            <a:r>
              <a:rPr lang="sr-Cyrl-RS" sz="2400" i="1" dirty="0" smtClean="0"/>
              <a:t>„Када пак дође Јудита пред лице његово и служитеља његових, сви се дивљаху лепоти лица њеног и павши на лице, поклони му се и подигоше је робови његови“</a:t>
            </a:r>
            <a:r>
              <a:rPr lang="sr-Cyrl-RS" sz="2400" dirty="0" smtClean="0"/>
              <a:t>.</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2800" dirty="0" smtClean="0">
                <a:effectLst/>
              </a:rPr>
              <a:t>“Јудита пред Олоферном”, илустрација из једног јеврејског рукописа</a:t>
            </a:r>
            <a:endParaRPr lang="en-US" sz="2800" dirty="0">
              <a:effectLst/>
            </a:endParaRPr>
          </a:p>
        </p:txBody>
      </p:sp>
      <p:pic>
        <p:nvPicPr>
          <p:cNvPr id="4" name="Content Placeholder 3" descr="am_WILAT_Judit_Abb_03_Manuskript.jpg"/>
          <p:cNvPicPr>
            <a:picLocks noGrp="1" noChangeAspect="1"/>
          </p:cNvPicPr>
          <p:nvPr>
            <p:ph idx="1"/>
          </p:nvPr>
        </p:nvPicPr>
        <p:blipFill>
          <a:blip r:embed="rId2" cstate="print"/>
          <a:stretch>
            <a:fillRect/>
          </a:stretch>
        </p:blipFill>
        <p:spPr>
          <a:xfrm>
            <a:off x="1447800" y="1600200"/>
            <a:ext cx="7329160" cy="48006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11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Олоферн охрабрује Јудиту да говори зашто је дошла и она објашњава свој план</a:t>
            </a:r>
            <a:endParaRPr lang="en-US" sz="2400" dirty="0" smtClean="0"/>
          </a:p>
          <a:p>
            <a:r>
              <a:rPr lang="sr-Cyrl-RS" sz="2400" dirty="0" smtClean="0"/>
              <a:t>Јудита представља себе као највећу слушкињу Господњу која у свему поштује Божији Закон, а онда каже да ће због опсаде убрзо становници Ветилује почети да крше Закон и да ће тада Бог одступити од њих и Олоферн ће моћи да их порази</a:t>
            </a:r>
            <a:endParaRPr lang="en-US" sz="2400" dirty="0" smtClean="0"/>
          </a:p>
          <a:p>
            <a:r>
              <a:rPr lang="sr-Cyrl-RS" sz="2400" dirty="0" smtClean="0"/>
              <a:t>Јудита нуди Олоферну да ће му казати када Јудеји почну да греше (да једу од нечистих животиња пошто нема хране, да не дају десетак олтару) и да онда нападне, јер им Господ неће помоћи</a:t>
            </a:r>
            <a:endParaRPr lang="en-US" sz="2400" dirty="0" smtClean="0"/>
          </a:p>
          <a:p>
            <a:r>
              <a:rPr lang="sr-Cyrl-RS" sz="2400" dirty="0" smtClean="0"/>
              <a:t>Олоферн пристаје на понуду и све се диве њеној мудрости, лепоти и разборитости</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12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Олоферн позива Јудиту да једе са њим, а онда одбија, него узима само оно што је понела (јер мора јести од рода њене земље)</a:t>
            </a:r>
            <a:endParaRPr lang="en-US" sz="2400" dirty="0" smtClean="0"/>
          </a:p>
          <a:p>
            <a:r>
              <a:rPr lang="sr-Cyrl-RS" sz="2400" dirty="0" smtClean="0"/>
              <a:t>Јудита остаје у логору три дана и моли се код извора</a:t>
            </a:r>
            <a:endParaRPr lang="en-US" sz="2400" dirty="0" smtClean="0"/>
          </a:p>
          <a:p>
            <a:r>
              <a:rPr lang="sr-Cyrl-RS" sz="2400" dirty="0" smtClean="0"/>
              <a:t>трећега дана Олоферн чини велику гозбу и шаље евнуха да убеди Јудиту да дође у његов шатор и једе и пије са њима, јер му је намера била да буде са њом</a:t>
            </a:r>
            <a:endParaRPr lang="en-US" sz="2400" dirty="0" smtClean="0"/>
          </a:p>
          <a:p>
            <a:r>
              <a:rPr lang="sr-Cyrl-RS" sz="2400" dirty="0" smtClean="0"/>
              <a:t>пошто је Јудита пристала, Олоферн је попио много вина „колико никад није попио у једном дану од када се родио“</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13-14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Јудита остаје са Олоферном у шатору и пошто га је савладало вино, убија га и „откида главу“</a:t>
            </a:r>
            <a:endParaRPr lang="en-US" sz="2400" dirty="0" smtClean="0"/>
          </a:p>
          <a:p>
            <a:r>
              <a:rPr lang="sr-Cyrl-RS" sz="2400" dirty="0" smtClean="0"/>
              <a:t>ставља главу у торбу и лагано пролази страже, јер уобичајено „излази на молитву“</a:t>
            </a:r>
            <a:endParaRPr lang="en-US" sz="2400" dirty="0" smtClean="0"/>
          </a:p>
          <a:p>
            <a:r>
              <a:rPr lang="sr-Cyrl-RS" sz="2400" dirty="0" smtClean="0"/>
              <a:t>после молитве се враћа у град и заповеда да се спреме људи за борбу на препад и да ће војно надјачати, јер ће их због смрти Олофернове спопасти страх</a:t>
            </a:r>
            <a:endParaRPr lang="en-US" sz="2400" dirty="0" smtClean="0"/>
          </a:p>
          <a:p>
            <a:r>
              <a:rPr lang="sr-Cyrl-RS" sz="2400" dirty="0" smtClean="0"/>
              <a:t>евнух Вагоје проналази мртвог Олоферна и настаје пометња у логору</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15-16 </a:t>
            </a:r>
            <a:endParaRPr lang="en-US" sz="3600" dirty="0">
              <a:latin typeface="+mn-lt"/>
              <a:cs typeface="Times New Roman" pitchFamily="18" charset="0"/>
            </a:endParaRPr>
          </a:p>
        </p:txBody>
      </p:sp>
      <p:sp>
        <p:nvSpPr>
          <p:cNvPr id="3" name="Content Placeholder 2"/>
          <p:cNvSpPr>
            <a:spLocks noGrp="1"/>
          </p:cNvSpPr>
          <p:nvPr>
            <p:ph idx="1"/>
          </p:nvPr>
        </p:nvSpPr>
        <p:spPr>
          <a:xfrm>
            <a:off x="1219200" y="838200"/>
            <a:ext cx="7620000" cy="5791200"/>
          </a:xfrm>
        </p:spPr>
        <p:txBody>
          <a:bodyPr>
            <a:noAutofit/>
          </a:bodyPr>
          <a:lstStyle/>
          <a:p>
            <a:endParaRPr lang="sr-Cyrl-RS" sz="2400" dirty="0" smtClean="0">
              <a:cs typeface="Times New Roman" pitchFamily="18" charset="0"/>
            </a:endParaRPr>
          </a:p>
          <a:p>
            <a:r>
              <a:rPr lang="sr-Cyrl-RS" sz="2400" dirty="0" smtClean="0"/>
              <a:t>Израиљци нападају изненада и растерују војску по пољима и горама, а затим јављају и другим градовима да се придруже</a:t>
            </a:r>
            <a:endParaRPr lang="en-US" sz="2400" dirty="0" smtClean="0"/>
          </a:p>
          <a:p>
            <a:r>
              <a:rPr lang="sr-Cyrl-RS" sz="2400" dirty="0" smtClean="0"/>
              <a:t>јерусалимски свештеник Јоаким и старешине са њим долазе у Ветилују да поздраве Јудиту и говоре: „ти си похвала рода нашега“</a:t>
            </a:r>
            <a:endParaRPr lang="en-US" sz="2400" dirty="0" smtClean="0"/>
          </a:p>
          <a:p>
            <a:r>
              <a:rPr lang="sr-Cyrl-RS" sz="2400" dirty="0" smtClean="0"/>
              <a:t>народ разграбљује храну и благо у напуштеном војном кампу, а Јудити припаде посуђе и ствари из Олоферновог шатора; она пакује ствари на мазгу и кола и људи је овенчаше маслином </a:t>
            </a:r>
            <a:endParaRPr lang="en-US" sz="2400" dirty="0" smtClean="0"/>
          </a:p>
          <a:p>
            <a:r>
              <a:rPr lang="sr-Cyrl-RS" sz="2400" dirty="0" smtClean="0"/>
              <a:t>победничка песма Јудите и народа</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a:t>
            </a:r>
            <a:r>
              <a:rPr lang="en-US" sz="3600" dirty="0" smtClean="0">
                <a:latin typeface="+mn-lt"/>
                <a:cs typeface="Times New Roman" pitchFamily="18" charset="0"/>
              </a:rPr>
              <a:t>1</a:t>
            </a:r>
            <a:r>
              <a:rPr lang="sr-Cyrl-RS" sz="3600" dirty="0" smtClean="0">
                <a:latin typeface="+mn-lt"/>
                <a:cs typeface="Times New Roman" pitchFamily="18" charset="0"/>
              </a:rPr>
              <a:t> </a:t>
            </a:r>
            <a:endParaRPr lang="en-US" sz="3600" dirty="0">
              <a:latin typeface="+mn-lt"/>
              <a:cs typeface="Times New Roman" pitchFamily="18" charset="0"/>
            </a:endParaRPr>
          </a:p>
        </p:txBody>
      </p:sp>
      <p:sp>
        <p:nvSpPr>
          <p:cNvPr id="3" name="Content Placeholder 2"/>
          <p:cNvSpPr>
            <a:spLocks noGrp="1"/>
          </p:cNvSpPr>
          <p:nvPr>
            <p:ph idx="1"/>
          </p:nvPr>
        </p:nvSpPr>
        <p:spPr>
          <a:xfrm>
            <a:off x="1219200" y="1066800"/>
            <a:ext cx="7620000" cy="5791200"/>
          </a:xfrm>
        </p:spPr>
        <p:txBody>
          <a:bodyPr>
            <a:noAutofit/>
          </a:bodyPr>
          <a:lstStyle/>
          <a:p>
            <a:endParaRPr lang="sr-Cyrl-RS" sz="2400" dirty="0" smtClean="0">
              <a:cs typeface="Times New Roman" pitchFamily="18" charset="0"/>
            </a:endParaRPr>
          </a:p>
          <a:p>
            <a:r>
              <a:rPr lang="sr-Cyrl-RS" sz="2400" dirty="0" smtClean="0">
                <a:cs typeface="Times New Roman" pitchFamily="18" charset="0"/>
              </a:rPr>
              <a:t>цар Навуходоносор (наводи се да је цар Асирије и влада у Ниниви) и Арфаксад, цар Миђански са престоницом у Екбатани (претеча Персијског царства) припремају се за рат </a:t>
            </a:r>
            <a:endParaRPr lang="en-US" sz="2400" dirty="0" smtClean="0">
              <a:cs typeface="Times New Roman" pitchFamily="18" charset="0"/>
            </a:endParaRPr>
          </a:p>
          <a:p>
            <a:r>
              <a:rPr lang="sr-Cyrl-RS" sz="2400" dirty="0" smtClean="0">
                <a:cs typeface="Times New Roman" pitchFamily="18" charset="0"/>
              </a:rPr>
              <a:t>Навуходоносор позива своје вазале да учествују у рату, међу њима Сиријце, Јудејце, Моавце, Амонце па све до Египта</a:t>
            </a:r>
            <a:endParaRPr lang="en-US" sz="2400" dirty="0" smtClean="0">
              <a:cs typeface="Times New Roman" pitchFamily="18" charset="0"/>
            </a:endParaRPr>
          </a:p>
          <a:p>
            <a:r>
              <a:rPr lang="sr-Cyrl-RS" sz="2400" dirty="0" smtClean="0">
                <a:cs typeface="Times New Roman" pitchFamily="18" charset="0"/>
              </a:rPr>
              <a:t>царев позив презрен и одбачен; цар се зариче да ће се осветити</a:t>
            </a:r>
            <a:endParaRPr lang="en-US" sz="2400" dirty="0" smtClean="0">
              <a:cs typeface="Times New Roman" pitchFamily="18" charset="0"/>
            </a:endParaRPr>
          </a:p>
          <a:p>
            <a:r>
              <a:rPr lang="sr-Cyrl-RS" sz="2400" dirty="0" smtClean="0">
                <a:cs typeface="Times New Roman" pitchFamily="18" charset="0"/>
              </a:rPr>
              <a:t>Навуходоносор побеђује у рату и осваја Екбатану</a:t>
            </a:r>
            <a:endParaRPr lang="en-US" sz="2400" dirty="0" smtClean="0">
              <a:cs typeface="Times New Roman" pitchFamily="18" charset="0"/>
            </a:endParaRPr>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a:t>
            </a:r>
            <a:r>
              <a:rPr lang="en-US" sz="3600" dirty="0" smtClean="0">
                <a:latin typeface="+mn-lt"/>
                <a:cs typeface="Times New Roman" pitchFamily="18" charset="0"/>
              </a:rPr>
              <a:t>1</a:t>
            </a:r>
            <a:r>
              <a:rPr lang="sr-Cyrl-RS" sz="3600" dirty="0" smtClean="0">
                <a:latin typeface="+mn-lt"/>
                <a:cs typeface="Times New Roman" pitchFamily="18" charset="0"/>
              </a:rPr>
              <a:t> </a:t>
            </a:r>
            <a:endParaRPr lang="en-US" sz="3600" dirty="0">
              <a:latin typeface="+mn-lt"/>
              <a:cs typeface="Times New Roman" pitchFamily="18" charset="0"/>
            </a:endParaRPr>
          </a:p>
        </p:txBody>
      </p:sp>
      <p:sp>
        <p:nvSpPr>
          <p:cNvPr id="3" name="Content Placeholder 2"/>
          <p:cNvSpPr>
            <a:spLocks noGrp="1"/>
          </p:cNvSpPr>
          <p:nvPr>
            <p:ph idx="1"/>
          </p:nvPr>
        </p:nvSpPr>
        <p:spPr>
          <a:xfrm>
            <a:off x="1219200" y="762000"/>
            <a:ext cx="7620000" cy="5791200"/>
          </a:xfrm>
        </p:spPr>
        <p:txBody>
          <a:bodyPr>
            <a:noAutofit/>
          </a:bodyPr>
          <a:lstStyle/>
          <a:p>
            <a:endParaRPr lang="sr-Cyrl-RS" sz="2400" dirty="0" smtClean="0">
              <a:cs typeface="Times New Roman" pitchFamily="18" charset="0"/>
            </a:endParaRPr>
          </a:p>
          <a:p>
            <a:pPr>
              <a:buNone/>
            </a:pPr>
            <a:r>
              <a:rPr lang="sr-Cyrl-RS" sz="2400" dirty="0" smtClean="0">
                <a:cs typeface="Times New Roman" pitchFamily="18" charset="0"/>
              </a:rPr>
              <a:t>О настанку књиге:</a:t>
            </a:r>
          </a:p>
          <a:p>
            <a:r>
              <a:rPr lang="sr-Cyrl-RS" sz="2400" dirty="0" smtClean="0"/>
              <a:t>историјски подаци непрецизни: Навухонодоносор је вавилонски цар који је поразио Јерусалим 586/7, а већ у то време је Асирско царство пропало; време у којем се одвија радња смешта се у доба после повратка у Јудеју после 538. године, дакле у зениту Персијског царства – што одмах доводи у сумњу и податак о мидијском цару Арфаксаду</a:t>
            </a:r>
            <a:endParaRPr lang="en-US" sz="2400" dirty="0" smtClean="0"/>
          </a:p>
          <a:p>
            <a:r>
              <a:rPr lang="sr-Cyrl-RS" sz="2400" dirty="0" smtClean="0"/>
              <a:t>писац комбинује различите историјске податке како би све претње и катастрофе из израиљске историје претопио у једну парадигматичну причу: заједно у овој причи учествују одјеци окршаја са Асирцима и Вавилоњанима, као и стање у персијско доба</a:t>
            </a:r>
            <a:endParaRPr lang="en-US" sz="2400" dirty="0" smtClean="0"/>
          </a:p>
          <a:p>
            <a:r>
              <a:rPr lang="sr-Cyrl-RS" sz="2400" dirty="0" smtClean="0"/>
              <a:t>настала око 100. г.п.Х, највероватније на грчком </a:t>
            </a:r>
            <a:endParaRPr lang="en-US" sz="2400" dirty="0" smtClean="0"/>
          </a:p>
          <a:p>
            <a:endParaRPr lang="en-US" sz="2400" dirty="0" smtClean="0">
              <a:cs typeface="Times New Roman" pitchFamily="18" charset="0"/>
            </a:endParaRPr>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2-3 </a:t>
            </a:r>
            <a:endParaRPr lang="en-US" sz="3600" dirty="0">
              <a:latin typeface="+mn-lt"/>
              <a:cs typeface="Times New Roman" pitchFamily="18" charset="0"/>
            </a:endParaRPr>
          </a:p>
        </p:txBody>
      </p:sp>
      <p:sp>
        <p:nvSpPr>
          <p:cNvPr id="3" name="Content Placeholder 2"/>
          <p:cNvSpPr>
            <a:spLocks noGrp="1"/>
          </p:cNvSpPr>
          <p:nvPr>
            <p:ph idx="1"/>
          </p:nvPr>
        </p:nvSpPr>
        <p:spPr>
          <a:xfrm>
            <a:off x="1219200" y="457200"/>
            <a:ext cx="7620000" cy="5791200"/>
          </a:xfrm>
        </p:spPr>
        <p:txBody>
          <a:bodyPr>
            <a:noAutofit/>
          </a:bodyPr>
          <a:lstStyle/>
          <a:p>
            <a:endParaRPr lang="sr-Cyrl-RS" sz="2400" dirty="0" smtClean="0">
              <a:cs typeface="Times New Roman" pitchFamily="18" charset="0"/>
            </a:endParaRPr>
          </a:p>
          <a:p>
            <a:r>
              <a:rPr lang="sr-Cyrl-RS" sz="2400" dirty="0" smtClean="0"/>
              <a:t>Навуходоносор сазива савет како би организовао казнену експедицију на западне земље</a:t>
            </a:r>
            <a:endParaRPr lang="en-US" sz="2400" dirty="0" smtClean="0"/>
          </a:p>
          <a:p>
            <a:r>
              <a:rPr lang="sr-Cyrl-RS" sz="2400" dirty="0" smtClean="0"/>
              <a:t>за предводника војске изабира Олоферна, угледног војсковођу по рангу одмах испод цара, речима ст. 6: </a:t>
            </a:r>
            <a:r>
              <a:rPr lang="sr-Cyrl-RS" sz="2400" i="1" dirty="0" smtClean="0"/>
              <a:t>„И изаћи ћеш у сусрет свој земљи на Западу, јер се не покорише речи уста мојих“</a:t>
            </a:r>
            <a:endParaRPr lang="en-US" sz="2400" dirty="0" smtClean="0"/>
          </a:p>
          <a:p>
            <a:r>
              <a:rPr lang="sr-Cyrl-RS" sz="2400" dirty="0" smtClean="0"/>
              <a:t>Олоферн сакупља војску око 132 хиљаде људи, припрема храну за војску и злато и сребро</a:t>
            </a:r>
            <a:endParaRPr lang="en-US" sz="2400" dirty="0" smtClean="0"/>
          </a:p>
          <a:p>
            <a:r>
              <a:rPr lang="sr-Cyrl-RS" sz="2400" dirty="0" smtClean="0"/>
              <a:t>Олоферн пљачка северну Месопотамију и сиријске пределе, а приморске градове спопада страх и нуде мир</a:t>
            </a:r>
            <a:endParaRPr lang="en-US" sz="2400" dirty="0" smtClean="0"/>
          </a:p>
          <a:p>
            <a:r>
              <a:rPr lang="sr-Cyrl-RS" sz="2400" dirty="0" smtClean="0"/>
              <a:t>Олоферн им поштеђује животе, али разара и пљачка градове и села, и уништава све идоле и богове како би се једино клањали Навуходоносору и и њега у молитвама призивали</a:t>
            </a:r>
            <a:endParaRPr lang="en-US" sz="2400" dirty="0" smtClean="0"/>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4 </a:t>
            </a:r>
            <a:endParaRPr lang="en-US" sz="3600" dirty="0">
              <a:latin typeface="+mn-lt"/>
              <a:cs typeface="Times New Roman" pitchFamily="18" charset="0"/>
            </a:endParaRPr>
          </a:p>
        </p:txBody>
      </p:sp>
      <p:sp>
        <p:nvSpPr>
          <p:cNvPr id="3" name="Content Placeholder 2"/>
          <p:cNvSpPr>
            <a:spLocks noGrp="1"/>
          </p:cNvSpPr>
          <p:nvPr>
            <p:ph idx="1"/>
          </p:nvPr>
        </p:nvSpPr>
        <p:spPr>
          <a:xfrm>
            <a:off x="1219200" y="1066800"/>
            <a:ext cx="7620000" cy="5791200"/>
          </a:xfrm>
        </p:spPr>
        <p:txBody>
          <a:bodyPr>
            <a:noAutofit/>
          </a:bodyPr>
          <a:lstStyle/>
          <a:p>
            <a:endParaRPr lang="sr-Cyrl-RS" sz="2400" dirty="0" smtClean="0">
              <a:cs typeface="Times New Roman" pitchFamily="18" charset="0"/>
            </a:endParaRPr>
          </a:p>
          <a:p>
            <a:r>
              <a:rPr lang="sr-Cyrl-RS" sz="2400" dirty="0" smtClean="0"/>
              <a:t>У Јудеји се припремају за опсаду, сакупљају жито са поља, утврђују град; моле се Господу за свој град, јер тек што су дошли из ропства и освештали сасуде и жртвенике</a:t>
            </a:r>
            <a:endParaRPr lang="en-US" sz="2400" dirty="0" smtClean="0"/>
          </a:p>
          <a:p>
            <a:r>
              <a:rPr lang="sr-Cyrl-RS" sz="2400" dirty="0" smtClean="0"/>
              <a:t>свештеник Јоаким саветује становнике горског краја да утврде положаје, јер ће непријатељска војска бити рањива у уским пролазима</a:t>
            </a:r>
            <a:endParaRPr lang="en-US" sz="2400" dirty="0" smtClean="0"/>
          </a:p>
          <a:p>
            <a:r>
              <a:rPr lang="sr-Cyrl-RS" sz="2400" dirty="0" smtClean="0"/>
              <a:t>„</a:t>
            </a:r>
            <a:r>
              <a:rPr lang="sr-Cyrl-RS" sz="2400" i="1" dirty="0" smtClean="0"/>
              <a:t>И услиша Господ глас њихов и погледа на тугу њихову; и постио се народ више дана у свој Јудеји и Јерусалиму  пред лицем светих Господа Сведржитеља“</a:t>
            </a:r>
            <a:endParaRPr lang="en-US" sz="2400" i="1" dirty="0" smtClean="0"/>
          </a:p>
          <a:p>
            <a:endParaRPr lang="en-US" sz="2400" dirty="0" smtClean="0">
              <a:cs typeface="Times New Roman" pitchFamily="18" charset="0"/>
            </a:endParaRPr>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5 </a:t>
            </a:r>
            <a:endParaRPr lang="en-US" sz="3600" dirty="0">
              <a:latin typeface="+mn-lt"/>
              <a:cs typeface="Times New Roman" pitchFamily="18" charset="0"/>
            </a:endParaRPr>
          </a:p>
        </p:txBody>
      </p:sp>
      <p:sp>
        <p:nvSpPr>
          <p:cNvPr id="3" name="Content Placeholder 2"/>
          <p:cNvSpPr>
            <a:spLocks noGrp="1"/>
          </p:cNvSpPr>
          <p:nvPr>
            <p:ph idx="1"/>
          </p:nvPr>
        </p:nvSpPr>
        <p:spPr>
          <a:xfrm>
            <a:off x="1219200" y="1066800"/>
            <a:ext cx="7620000" cy="5791200"/>
          </a:xfrm>
        </p:spPr>
        <p:txBody>
          <a:bodyPr>
            <a:noAutofit/>
          </a:bodyPr>
          <a:lstStyle/>
          <a:p>
            <a:endParaRPr lang="sr-Cyrl-RS" sz="2400" dirty="0" smtClean="0">
              <a:cs typeface="Times New Roman" pitchFamily="18" charset="0"/>
            </a:endParaRPr>
          </a:p>
          <a:p>
            <a:r>
              <a:rPr lang="sr-Cyrl-RS" sz="2400" dirty="0" smtClean="0"/>
              <a:t>Олоферн сазнаје да су се Јудејци припремили за рат и пита хананске вође које је покорио ко су Јудејци и зашто су тако ратоборни: </a:t>
            </a:r>
            <a:r>
              <a:rPr lang="sr-Cyrl-RS" sz="2400" i="1" dirty="0" smtClean="0"/>
              <a:t>„И ради чега се супротставише да изађу мени у сретање, мимо све који живе на Западу“</a:t>
            </a:r>
            <a:r>
              <a:rPr lang="sr-Cyrl-RS" sz="2400" dirty="0" smtClean="0"/>
              <a:t> (ст. 4)</a:t>
            </a:r>
            <a:endParaRPr lang="en-US" sz="2400" dirty="0" smtClean="0"/>
          </a:p>
          <a:p>
            <a:r>
              <a:rPr lang="sr-Cyrl-RS" sz="2400" dirty="0" smtClean="0"/>
              <a:t>Ахиор Амонац препричава историју Јудеја Олоферну помињући њихово Халдејско порекло и одбацивање старих богова, боравак у Египту и Господње избављење, да је имао велику земљу и због безакоња изгубио, па се опет вратио</a:t>
            </a:r>
            <a:endParaRPr lang="en-US" sz="2400" dirty="0" smtClean="0"/>
          </a:p>
          <a:p>
            <a:r>
              <a:rPr lang="sr-Cyrl-RS" sz="2400" dirty="0" smtClean="0"/>
              <a:t>Хананци хоће да погубе Ахиора </a:t>
            </a:r>
            <a:endParaRPr lang="en-US" sz="2400" dirty="0" smtClean="0"/>
          </a:p>
          <a:p>
            <a:endParaRPr lang="en-US" sz="2400" dirty="0" smtClean="0">
              <a:cs typeface="Times New Roman" pitchFamily="18" charset="0"/>
            </a:endParaRPr>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2145792" cy="3459162"/>
          </a:xfrm>
        </p:spPr>
        <p:txBody>
          <a:bodyPr>
            <a:normAutofit/>
          </a:bodyPr>
          <a:lstStyle/>
          <a:p>
            <a:r>
              <a:rPr lang="sr-Cyrl-RS" sz="2800" dirty="0" smtClean="0">
                <a:effectLst/>
              </a:rPr>
              <a:t>Витраж из 13.в.  “Везивање Ахиорово” – праслика Христовог везивања</a:t>
            </a:r>
            <a:endParaRPr lang="en-US" sz="2800" dirty="0">
              <a:effectLst/>
            </a:endParaRPr>
          </a:p>
        </p:txBody>
      </p:sp>
      <p:pic>
        <p:nvPicPr>
          <p:cNvPr id="4" name="Content Placeholder 3" descr="am_WILAT_Judit_Abb_02_12Jh_juengeres_Bibelf.jpg"/>
          <p:cNvPicPr>
            <a:picLocks noGrp="1" noChangeAspect="1"/>
          </p:cNvPicPr>
          <p:nvPr>
            <p:ph idx="1"/>
          </p:nvPr>
        </p:nvPicPr>
        <p:blipFill>
          <a:blip r:embed="rId2" cstate="print"/>
          <a:stretch>
            <a:fillRect/>
          </a:stretch>
        </p:blipFill>
        <p:spPr>
          <a:xfrm>
            <a:off x="3810000" y="228600"/>
            <a:ext cx="5075301" cy="607820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6 </a:t>
            </a:r>
            <a:endParaRPr lang="en-US" sz="3600" dirty="0">
              <a:latin typeface="+mn-lt"/>
              <a:cs typeface="Times New Roman" pitchFamily="18" charset="0"/>
            </a:endParaRPr>
          </a:p>
        </p:txBody>
      </p:sp>
      <p:sp>
        <p:nvSpPr>
          <p:cNvPr id="3" name="Content Placeholder 2"/>
          <p:cNvSpPr>
            <a:spLocks noGrp="1"/>
          </p:cNvSpPr>
          <p:nvPr>
            <p:ph idx="1"/>
          </p:nvPr>
        </p:nvSpPr>
        <p:spPr>
          <a:xfrm>
            <a:off x="1219200" y="1066800"/>
            <a:ext cx="7620000" cy="5791200"/>
          </a:xfrm>
        </p:spPr>
        <p:txBody>
          <a:bodyPr>
            <a:noAutofit/>
          </a:bodyPr>
          <a:lstStyle/>
          <a:p>
            <a:endParaRPr lang="sr-Cyrl-RS" sz="2400" dirty="0" smtClean="0">
              <a:cs typeface="Times New Roman" pitchFamily="18" charset="0"/>
            </a:endParaRPr>
          </a:p>
          <a:p>
            <a:r>
              <a:rPr lang="sr-Cyrl-RS" sz="2400" dirty="0" smtClean="0"/>
              <a:t>Олоферн назива Ахиора „плаћеним“ пророком зато што плаши његову војску богом Израиљевим па му каже: </a:t>
            </a:r>
            <a:r>
              <a:rPr lang="sr-Cyrl-RS" sz="2400" i="1" dirty="0" smtClean="0"/>
              <a:t>„И ко си ти Ахиоре, и плаћеници Јефремови, те си пророковао нама, као данас и рече да не ратујемо на род израиљски, јер Бог њихов штити њих? И ко је Бог ако не Навуходоносор? Он ће послати силу своју и истребиће их са лица земље и неће их избавити Бог њихов“</a:t>
            </a:r>
            <a:endParaRPr lang="en-US" sz="2400" dirty="0" smtClean="0"/>
          </a:p>
          <a:p>
            <a:r>
              <a:rPr lang="sr-Cyrl-RS" sz="2400" dirty="0" smtClean="0"/>
              <a:t>Олоферн наређује да се Ахиор преда Израиљцима и да заједно са њима чека своје погубљење</a:t>
            </a:r>
            <a:endParaRPr lang="en-US" sz="2400" dirty="0" smtClean="0"/>
          </a:p>
          <a:p>
            <a:r>
              <a:rPr lang="sr-Cyrl-RS" sz="2400" dirty="0" smtClean="0"/>
              <a:t>Израиљци прихватају Ахиора и моле се да Господ разметне гордост њихову</a:t>
            </a:r>
            <a:endParaRPr lang="en-US" sz="2400" dirty="0" smtClean="0"/>
          </a:p>
          <a:p>
            <a:pPr algn="ctr">
              <a:buNone/>
            </a:pPr>
            <a:endParaRPr lang="en-US" sz="2200" i="1"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762000"/>
          </a:xfrm>
        </p:spPr>
        <p:txBody>
          <a:bodyPr>
            <a:normAutofit/>
          </a:bodyPr>
          <a:lstStyle/>
          <a:p>
            <a:r>
              <a:rPr lang="sr-Cyrl-RS" sz="3600" dirty="0" smtClean="0">
                <a:latin typeface="+mn-lt"/>
                <a:cs typeface="Times New Roman" pitchFamily="18" charset="0"/>
              </a:rPr>
              <a:t>  Глава 7 </a:t>
            </a:r>
            <a:endParaRPr lang="en-US" sz="3600" dirty="0">
              <a:latin typeface="+mn-lt"/>
              <a:cs typeface="Times New Roman" pitchFamily="18" charset="0"/>
            </a:endParaRPr>
          </a:p>
        </p:txBody>
      </p:sp>
      <p:sp>
        <p:nvSpPr>
          <p:cNvPr id="3" name="Content Placeholder 2"/>
          <p:cNvSpPr>
            <a:spLocks noGrp="1"/>
          </p:cNvSpPr>
          <p:nvPr>
            <p:ph idx="1"/>
          </p:nvPr>
        </p:nvSpPr>
        <p:spPr>
          <a:xfrm>
            <a:off x="1219200" y="1066800"/>
            <a:ext cx="7620000" cy="5791200"/>
          </a:xfrm>
        </p:spPr>
        <p:txBody>
          <a:bodyPr>
            <a:noAutofit/>
          </a:bodyPr>
          <a:lstStyle/>
          <a:p>
            <a:endParaRPr lang="sr-Cyrl-RS" sz="2400" dirty="0" smtClean="0">
              <a:cs typeface="Times New Roman" pitchFamily="18" charset="0"/>
            </a:endParaRPr>
          </a:p>
          <a:p>
            <a:r>
              <a:rPr lang="sr-Cyrl-RS" sz="2400" dirty="0" smtClean="0"/>
              <a:t>Почетак рата: Хананци саветују Олоферна да заузме изворе и да их исцрпи опсадом, а не да ратује војском са високим градовима</a:t>
            </a:r>
            <a:endParaRPr lang="en-US" sz="2400" dirty="0" smtClean="0"/>
          </a:p>
          <a:p>
            <a:r>
              <a:rPr lang="sr-Cyrl-RS" sz="2400" dirty="0" smtClean="0"/>
              <a:t>Олоферн заузима све изворе и затвара обруч око града Ветилује који је окосница јерусалимске одбране и опсада траје месец дана док скоро не пресушиш све резерве воде</a:t>
            </a:r>
            <a:endParaRPr lang="en-US" sz="2400" dirty="0" smtClean="0"/>
          </a:p>
          <a:p>
            <a:r>
              <a:rPr lang="sr-Cyrl-RS" sz="2400" dirty="0" smtClean="0"/>
              <a:t>народ се моли Господу, али полако прелази у очајање и желе да се предају</a:t>
            </a:r>
            <a:endParaRPr lang="en-US" sz="2400" dirty="0" smtClean="0"/>
          </a:p>
          <a:p>
            <a:r>
              <a:rPr lang="sr-Cyrl-RS" sz="2400" dirty="0" smtClean="0"/>
              <a:t>градски старешина Озија моли их да издрже још мало и да Бог „мора“ показати силу</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TotalTime>
  <Words>1448</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Kњига o Јудити</vt:lpstr>
      <vt:lpstr>  Глава 1 </vt:lpstr>
      <vt:lpstr>  Глава 1 </vt:lpstr>
      <vt:lpstr>  Глава 2-3 </vt:lpstr>
      <vt:lpstr>  Глава 4 </vt:lpstr>
      <vt:lpstr>  Глава 5 </vt:lpstr>
      <vt:lpstr>Витраж из 13.в.  “Везивање Ахиорово” – праслика Христовог везивања</vt:lpstr>
      <vt:lpstr>  Глава 6 </vt:lpstr>
      <vt:lpstr>  Глава 7 </vt:lpstr>
      <vt:lpstr>  Глава 8 </vt:lpstr>
      <vt:lpstr>  Глава 8 </vt:lpstr>
      <vt:lpstr>  Глава 9 </vt:lpstr>
      <vt:lpstr>  Глава 10 </vt:lpstr>
      <vt:lpstr>“Јудита пред Олоферном”, илустрација из једног јеврејског рукописа</vt:lpstr>
      <vt:lpstr>  Глава 11 </vt:lpstr>
      <vt:lpstr>  Глава 12 </vt:lpstr>
      <vt:lpstr>  Глава 13-14 </vt:lpstr>
      <vt:lpstr>  Глава 15-16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Kњига o Јудити</dc:title>
  <dc:creator>Korisnik</dc:creator>
  <cp:lastModifiedBy>Zeljko</cp:lastModifiedBy>
  <cp:revision>13</cp:revision>
  <dcterms:created xsi:type="dcterms:W3CDTF">2015-04-21T10:17:53Z</dcterms:created>
  <dcterms:modified xsi:type="dcterms:W3CDTF">2015-12-07T16:08:34Z</dcterms:modified>
</cp:coreProperties>
</file>